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33"/>
  </p:notesMasterIdLst>
  <p:sldIdLst>
    <p:sldId id="256" r:id="rId2"/>
    <p:sldId id="267" r:id="rId3"/>
    <p:sldId id="275" r:id="rId4"/>
    <p:sldId id="265" r:id="rId5"/>
    <p:sldId id="268" r:id="rId6"/>
    <p:sldId id="266" r:id="rId7"/>
    <p:sldId id="269" r:id="rId8"/>
    <p:sldId id="270" r:id="rId9"/>
    <p:sldId id="276" r:id="rId10"/>
    <p:sldId id="257" r:id="rId11"/>
    <p:sldId id="258" r:id="rId12"/>
    <p:sldId id="277" r:id="rId13"/>
    <p:sldId id="259" r:id="rId14"/>
    <p:sldId id="263" r:id="rId15"/>
    <p:sldId id="289" r:id="rId16"/>
    <p:sldId id="290" r:id="rId17"/>
    <p:sldId id="291" r:id="rId18"/>
    <p:sldId id="261" r:id="rId19"/>
    <p:sldId id="262" r:id="rId20"/>
    <p:sldId id="280" r:id="rId21"/>
    <p:sldId id="281" r:id="rId22"/>
    <p:sldId id="282" r:id="rId23"/>
    <p:sldId id="284" r:id="rId24"/>
    <p:sldId id="285" r:id="rId25"/>
    <p:sldId id="286" r:id="rId26"/>
    <p:sldId id="287" r:id="rId27"/>
    <p:sldId id="288" r:id="rId28"/>
    <p:sldId id="278" r:id="rId29"/>
    <p:sldId id="264" r:id="rId30"/>
    <p:sldId id="283" r:id="rId31"/>
    <p:sldId id="292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9"/>
    <p:restoredTop sz="93391"/>
  </p:normalViewPr>
  <p:slideViewPr>
    <p:cSldViewPr snapToGrid="0" snapToObjects="1">
      <p:cViewPr varScale="1">
        <p:scale>
          <a:sx n="92" d="100"/>
          <a:sy n="92" d="100"/>
        </p:scale>
        <p:origin x="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BAD0F5-9230-9549-9B0F-EEF79EFD831A}" type="datetimeFigureOut">
              <a:rPr kumimoji="1" lang="zh-TW" altLang="en-US" smtClean="0"/>
              <a:t>2019/2/12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08A9EA-8A8E-CC41-A020-491C9746B28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2676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8A9EA-8A8E-CC41-A020-491C9746B282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6681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8A9EA-8A8E-CC41-A020-491C9746B282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4061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D5FB5-D9C6-074F-82F4-D78279F09086}" type="datetime1">
              <a:rPr kumimoji="1" lang="zh-TW" altLang="en-US" smtClean="0"/>
              <a:t>2019/2/12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7C4A4F8-7114-9A49-843C-E40EEA2BC92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999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EAD7-6D6E-A84F-BC30-3B6C91AD4478}" type="datetime1">
              <a:rPr kumimoji="1" lang="zh-TW" altLang="en-US" smtClean="0"/>
              <a:t>2019/2/12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3442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A845-59A1-0144-BD81-3EEB71BB34EF}" type="datetime1">
              <a:rPr kumimoji="1" lang="zh-TW" altLang="en-US" smtClean="0"/>
              <a:t>2019/2/12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6081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4448-201C-D542-B5D8-BC22EB7C370E}" type="datetime1">
              <a:rPr kumimoji="1" lang="zh-TW" altLang="en-US" smtClean="0"/>
              <a:t>2019/2/12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1212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AF79EB4-5684-5643-8D31-ADF2571CE1C2}" type="datetime1">
              <a:rPr kumimoji="1" lang="zh-TW" altLang="en-US" smtClean="0"/>
              <a:t>2019/2/12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kumimoji="1"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7C4A4F8-7114-9A49-843C-E40EEA2BC92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4473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9655-51C5-C24B-994F-085A033DE76A}" type="datetime1">
              <a:rPr kumimoji="1" lang="zh-TW" altLang="en-US" smtClean="0"/>
              <a:t>2019/2/12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1373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CF30D-39F4-D748-A32F-DC1020FBE2E6}" type="datetime1">
              <a:rPr kumimoji="1" lang="zh-TW" altLang="en-US" smtClean="0"/>
              <a:t>2019/2/12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72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320D3-73FD-C04A-AA55-C6AE1CA5F08E}" type="datetime1">
              <a:rPr kumimoji="1" lang="zh-TW" altLang="en-US" smtClean="0"/>
              <a:t>2019/2/12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FB0E-6B4A-D948-9D32-912E24C0B58F}" type="datetime1">
              <a:rPr kumimoji="1" lang="zh-TW" altLang="en-US" smtClean="0"/>
              <a:t>2019/2/12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302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C553-850D-1048-B25E-8FD430C7FBDC}" type="datetime1">
              <a:rPr kumimoji="1" lang="zh-TW" altLang="en-US" smtClean="0"/>
              <a:t>2019/2/12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97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0EB65-D87A-484C-87F6-5C875E8061A5}" type="datetime1">
              <a:rPr kumimoji="1" lang="zh-TW" altLang="en-US" smtClean="0"/>
              <a:t>2019/2/12</a:t>
            </a:fld>
            <a:endParaRPr kumimoji="1" lang="zh-TW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9282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DB31839E-EDA3-FD4F-AE40-CAFD7A917AAE}" type="datetime1">
              <a:rPr kumimoji="1" lang="zh-TW" altLang="en-US" smtClean="0"/>
              <a:t>2019/2/12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7C4A4F8-7114-9A49-843C-E40EEA2BC92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3197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7000" b="1" dirty="0" err="1" smtClean="0"/>
              <a:t>JasperReports+iReport</a:t>
            </a:r>
            <a:r>
              <a:rPr lang="en-US" altLang="zh-TW" sz="7000" b="1" dirty="0" smtClean="0"/>
              <a:t/>
            </a:r>
            <a:br>
              <a:rPr lang="en-US" altLang="zh-TW" sz="7000" b="1" dirty="0" smtClean="0"/>
            </a:br>
            <a:r>
              <a:rPr lang="zh-TW" altLang="en-US" sz="7000" b="1" dirty="0" smtClean="0"/>
              <a:t>在</a:t>
            </a:r>
            <a:r>
              <a:rPr lang="en-US" altLang="zh-TW" sz="7000" b="1" dirty="0"/>
              <a:t>eclipse</a:t>
            </a:r>
            <a:r>
              <a:rPr lang="zh-TW" altLang="en-US" sz="7000" b="1" dirty="0"/>
              <a:t>中的</a:t>
            </a:r>
            <a:r>
              <a:rPr lang="zh-TW" altLang="en-US" sz="7000" b="1" dirty="0" smtClean="0"/>
              <a:t>使用</a:t>
            </a:r>
            <a:endParaRPr kumimoji="1" lang="zh-TW" altLang="en-US" sz="7000" b="1" dirty="0"/>
          </a:p>
        </p:txBody>
      </p:sp>
      <p:sp>
        <p:nvSpPr>
          <p:cNvPr id="4" name="矩形 3"/>
          <p:cNvSpPr/>
          <p:nvPr/>
        </p:nvSpPr>
        <p:spPr>
          <a:xfrm>
            <a:off x="851187" y="5260882"/>
            <a:ext cx="3820204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500" dirty="0" smtClean="0"/>
              <a:t>分享人員 </a:t>
            </a:r>
            <a:r>
              <a:rPr lang="en-US" altLang="zh-TW" sz="3500" dirty="0" smtClean="0"/>
              <a:t>:</a:t>
            </a:r>
            <a:r>
              <a:rPr lang="zh-TW" altLang="en-US" sz="3500" dirty="0" smtClean="0"/>
              <a:t> 徐佳琪</a:t>
            </a:r>
            <a:endParaRPr lang="zh-TW" altLang="en-US" sz="35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96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ireport</a:t>
            </a:r>
            <a:r>
              <a:rPr kumimoji="1" lang="zh-TW" altLang="en-US" dirty="0" smtClean="0"/>
              <a:t>下載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2500" dirty="0" smtClean="0"/>
              <a:t>安裝版本</a:t>
            </a:r>
            <a:r>
              <a:rPr kumimoji="1" lang="en-US" altLang="zh-TW" sz="2500" dirty="0" smtClean="0"/>
              <a:t>5.6.0</a:t>
            </a:r>
          </a:p>
          <a:p>
            <a:r>
              <a:rPr kumimoji="1" lang="en-US" altLang="zh-TW" sz="2500" dirty="0"/>
              <a:t>https://</a:t>
            </a:r>
            <a:r>
              <a:rPr kumimoji="1" lang="en-US" altLang="zh-TW" sz="2500" dirty="0" err="1"/>
              <a:t>community.jaspersoft.com</a:t>
            </a:r>
            <a:r>
              <a:rPr kumimoji="1" lang="en-US" altLang="zh-TW" sz="2500" dirty="0"/>
              <a:t>/project/</a:t>
            </a:r>
            <a:r>
              <a:rPr kumimoji="1" lang="en-US" altLang="zh-TW" sz="2500" dirty="0" err="1"/>
              <a:t>ireport</a:t>
            </a:r>
            <a:r>
              <a:rPr kumimoji="1" lang="en-US" altLang="zh-TW" sz="2500" dirty="0"/>
              <a:t>-designer/releases</a:t>
            </a:r>
            <a:endParaRPr kumimoji="1" lang="zh-TW" altLang="en-US" sz="25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3386233"/>
            <a:ext cx="7464839" cy="2434187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118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執行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500" dirty="0" smtClean="0"/>
              <a:t>JDK1.7(</a:t>
            </a:r>
            <a:r>
              <a:rPr kumimoji="1" lang="zh-TW" altLang="en-US" sz="2500" dirty="0" smtClean="0"/>
              <a:t>若</a:t>
            </a:r>
            <a:r>
              <a:rPr lang="en-US" altLang="zh-TW" sz="2500" dirty="0" smtClean="0"/>
              <a:t>JDK</a:t>
            </a:r>
            <a:r>
              <a:rPr lang="zh-TW" altLang="en-US" sz="2500" dirty="0"/>
              <a:t>安裝的是</a:t>
            </a:r>
            <a:r>
              <a:rPr lang="en-US" altLang="zh-TW" sz="2500" dirty="0"/>
              <a:t>1.8</a:t>
            </a:r>
            <a:r>
              <a:rPr lang="zh-TW" altLang="en-US" sz="2500" dirty="0"/>
              <a:t>，但是</a:t>
            </a:r>
            <a:br>
              <a:rPr lang="zh-TW" altLang="en-US" sz="2500" dirty="0"/>
            </a:br>
            <a:r>
              <a:rPr lang="en-US" altLang="zh-TW" sz="2500" b="1" dirty="0" err="1"/>
              <a:t>iReport</a:t>
            </a:r>
            <a:r>
              <a:rPr lang="zh-TW" altLang="en-US" sz="2500" b="1" dirty="0"/>
              <a:t>不支援</a:t>
            </a:r>
            <a:r>
              <a:rPr lang="en-US" altLang="zh-TW" sz="2500" b="1" dirty="0"/>
              <a:t>1.8</a:t>
            </a:r>
            <a:r>
              <a:rPr lang="en-US" altLang="zh-TW" sz="2500" dirty="0"/>
              <a:t>(</a:t>
            </a:r>
            <a:r>
              <a:rPr lang="zh-TW" altLang="en-US" sz="2500" dirty="0"/>
              <a:t>開啟後會直接跳掉</a:t>
            </a:r>
            <a:r>
              <a:rPr lang="en-US" altLang="zh-TW" sz="2500" dirty="0"/>
              <a:t>)</a:t>
            </a:r>
            <a:r>
              <a:rPr lang="zh-TW" altLang="en-US" sz="2500" dirty="0"/>
              <a:t>，所以要額外再安裝</a:t>
            </a:r>
            <a:r>
              <a:rPr lang="en-US" altLang="zh-TW" sz="2500" dirty="0"/>
              <a:t>1.7</a:t>
            </a:r>
            <a:r>
              <a:rPr kumimoji="1" lang="en-US" altLang="zh-TW" sz="2500" dirty="0" smtClean="0"/>
              <a:t>)</a:t>
            </a:r>
            <a:endParaRPr kumimoji="1" lang="zh-TW" altLang="en-US" sz="2500" dirty="0" smtClean="0"/>
          </a:p>
          <a:p>
            <a:r>
              <a:rPr kumimoji="1" lang="zh-TW" altLang="en-US" sz="2500" dirty="0" smtClean="0"/>
              <a:t>安裝路徑：</a:t>
            </a:r>
            <a:r>
              <a:rPr kumimoji="1" lang="en-US" altLang="zh-TW" sz="2500" dirty="0" err="1"/>
              <a:t>Jaspersoft</a:t>
            </a:r>
            <a:r>
              <a:rPr kumimoji="1" lang="en-US" altLang="zh-TW" sz="2500" dirty="0"/>
              <a:t> </a:t>
            </a:r>
            <a:r>
              <a:rPr kumimoji="1" lang="en-US" altLang="zh-TW" sz="2500" dirty="0" err="1"/>
              <a:t>iReport</a:t>
            </a:r>
            <a:r>
              <a:rPr kumimoji="1" lang="en-US" altLang="zh-TW" sz="2500" dirty="0"/>
              <a:t> </a:t>
            </a:r>
            <a:r>
              <a:rPr kumimoji="1" lang="en-US" altLang="zh-TW" sz="2500" dirty="0" err="1" smtClean="0"/>
              <a:t>Designer</a:t>
            </a:r>
            <a:r>
              <a:rPr kumimoji="1" lang="en-US" altLang="zh-TW" sz="2500" dirty="0" err="1" smtClean="0">
                <a:sym typeface="Wingdings"/>
              </a:rPr>
              <a:t>Contents</a:t>
            </a:r>
            <a:r>
              <a:rPr kumimoji="1" lang="en-US" altLang="zh-TW" sz="2500" dirty="0" err="1">
                <a:sym typeface="Wingdings"/>
              </a:rPr>
              <a:t></a:t>
            </a:r>
            <a:r>
              <a:rPr kumimoji="1" lang="en-US" altLang="zh-TW" sz="2500" dirty="0" err="1" smtClean="0">
                <a:sym typeface="Wingdings"/>
              </a:rPr>
              <a:t>Resources</a:t>
            </a:r>
            <a:r>
              <a:rPr kumimoji="1" lang="en-US" altLang="zh-TW" sz="2500" dirty="0" err="1">
                <a:sym typeface="Wingdings"/>
              </a:rPr>
              <a:t></a:t>
            </a:r>
            <a:r>
              <a:rPr kumimoji="1" lang="en-US" altLang="zh-TW" sz="2500" dirty="0" err="1" smtClean="0">
                <a:sym typeface="Wingdings"/>
              </a:rPr>
              <a:t>etc</a:t>
            </a:r>
            <a:r>
              <a:rPr kumimoji="1" lang="en-US" altLang="zh-TW" sz="2500" dirty="0" err="1">
                <a:sym typeface="Wingdings"/>
              </a:rPr>
              <a:t>ireport.conf</a:t>
            </a:r>
            <a:endParaRPr kumimoji="1" lang="zh-TW" altLang="en-US" sz="25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930" y="3876261"/>
            <a:ext cx="6923157" cy="23233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98" y="5956300"/>
            <a:ext cx="2444750" cy="2159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618854" y="5388586"/>
            <a:ext cx="1287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mtClean="0"/>
              <a:t>*Windows</a:t>
            </a:r>
            <a:endParaRPr kumimoji="1"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515043" y="4146804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*mac</a:t>
            </a:r>
            <a:endParaRPr kumimoji="1"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184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44555" y="-162806"/>
            <a:ext cx="10058400" cy="1609344"/>
          </a:xfrm>
        </p:spPr>
        <p:txBody>
          <a:bodyPr/>
          <a:lstStyle/>
          <a:p>
            <a:r>
              <a:rPr kumimoji="1" lang="zh-TW" altLang="en-US" dirty="0" smtClean="0"/>
              <a:t>報表結構</a:t>
            </a:r>
            <a:endParaRPr kumimoji="1"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5" y="1281185"/>
            <a:ext cx="11589026" cy="543766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937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組成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8" y="1948070"/>
            <a:ext cx="10058400" cy="49099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500" b="1" dirty="0" smtClean="0">
                <a:solidFill>
                  <a:schemeClr val="accent2"/>
                </a:solidFill>
              </a:rPr>
              <a:t>一個區間為一個</a:t>
            </a:r>
            <a:r>
              <a:rPr lang="en-US" altLang="zh-TW" sz="2500" b="1" dirty="0" smtClean="0">
                <a:solidFill>
                  <a:schemeClr val="accent2"/>
                </a:solidFill>
              </a:rPr>
              <a:t>band</a:t>
            </a:r>
            <a:r>
              <a:rPr lang="zh-TW" altLang="en-US" sz="2500" b="1" dirty="0" smtClean="0">
                <a:solidFill>
                  <a:schemeClr val="accent2"/>
                </a:solidFill>
              </a:rPr>
              <a:t>，放置元素的地方。</a:t>
            </a:r>
            <a:endParaRPr lang="en-US" altLang="zh-TW" sz="2500" b="1" dirty="0" smtClean="0">
              <a:solidFill>
                <a:schemeClr val="accent2"/>
              </a:solidFill>
            </a:endParaRPr>
          </a:p>
          <a:p>
            <a:r>
              <a:rPr lang="en-US" altLang="zh-TW" sz="2500" dirty="0" smtClean="0"/>
              <a:t>Title</a:t>
            </a:r>
            <a:r>
              <a:rPr lang="zh-TW" altLang="en-US" sz="2500" dirty="0"/>
              <a:t>：標題，只會在整個檔案的第一頁最上方出現</a:t>
            </a:r>
          </a:p>
          <a:p>
            <a:r>
              <a:rPr lang="en-US" altLang="zh-TW" sz="2500" dirty="0"/>
              <a:t>Page Header</a:t>
            </a:r>
            <a:r>
              <a:rPr lang="zh-TW" altLang="en-US" sz="2500" dirty="0"/>
              <a:t>：頁首，在檔案的每一頁上面都會出現，除了第一頁是在</a:t>
            </a:r>
            <a:r>
              <a:rPr lang="en-US" altLang="zh-TW" sz="2500" dirty="0"/>
              <a:t>Title</a:t>
            </a:r>
            <a:r>
              <a:rPr lang="zh-TW" altLang="en-US" sz="2500" dirty="0"/>
              <a:t>底下以外，其他頁面的頁首都會在最上面</a:t>
            </a:r>
          </a:p>
          <a:p>
            <a:r>
              <a:rPr lang="en-US" altLang="zh-TW" sz="2500" dirty="0"/>
              <a:t>Column Header</a:t>
            </a:r>
            <a:r>
              <a:rPr lang="zh-TW" altLang="en-US" sz="2500" dirty="0"/>
              <a:t>：表頭，一般拿來放欄位名稱</a:t>
            </a:r>
          </a:p>
          <a:p>
            <a:r>
              <a:rPr lang="en-US" altLang="zh-TW" sz="2500" dirty="0"/>
              <a:t>Detail</a:t>
            </a:r>
            <a:r>
              <a:rPr lang="zh-TW" altLang="en-US" sz="2500" dirty="0"/>
              <a:t>：報表的內容，</a:t>
            </a:r>
            <a:r>
              <a:rPr lang="zh-TW" altLang="en-US" sz="2500" b="1" dirty="0">
                <a:solidFill>
                  <a:srgbClr val="FF0000"/>
                </a:solidFill>
              </a:rPr>
              <a:t>實際要呈現的內容放在</a:t>
            </a:r>
            <a:r>
              <a:rPr lang="zh-TW" altLang="en-US" sz="2500" b="1" dirty="0" smtClean="0">
                <a:solidFill>
                  <a:srgbClr val="FF0000"/>
                </a:solidFill>
              </a:rPr>
              <a:t>這邊</a:t>
            </a:r>
            <a:r>
              <a:rPr lang="en-US" altLang="zh-TW" sz="2500" b="1" dirty="0" smtClean="0">
                <a:solidFill>
                  <a:srgbClr val="FF0000"/>
                </a:solidFill>
              </a:rPr>
              <a:t>(</a:t>
            </a:r>
            <a:r>
              <a:rPr lang="de-DE" altLang="zh-TW" sz="2500" b="1" dirty="0">
                <a:solidFill>
                  <a:srgbClr val="FF0000"/>
                </a:solidFill>
              </a:rPr>
              <a:t>Text Field</a:t>
            </a:r>
            <a:r>
              <a:rPr lang="zh-TW" altLang="en-US" sz="2500" b="1" dirty="0" smtClean="0">
                <a:solidFill>
                  <a:srgbClr val="FF0000"/>
                </a:solidFill>
              </a:rPr>
              <a:t>元素</a:t>
            </a:r>
            <a:r>
              <a:rPr lang="de-DE" altLang="zh-TW" sz="2500" b="1" dirty="0" smtClean="0">
                <a:solidFill>
                  <a:srgbClr val="FF0000"/>
                </a:solidFill>
              </a:rPr>
              <a:t>)</a:t>
            </a:r>
            <a:endParaRPr lang="zh-TW" altLang="en-US" sz="2500" b="1" dirty="0">
              <a:solidFill>
                <a:srgbClr val="FF0000"/>
              </a:solidFill>
            </a:endParaRPr>
          </a:p>
          <a:p>
            <a:r>
              <a:rPr lang="en-US" altLang="zh-TW" sz="2500" dirty="0"/>
              <a:t>Column Footer</a:t>
            </a:r>
            <a:r>
              <a:rPr lang="zh-TW" altLang="en-US" sz="2500" dirty="0"/>
              <a:t>：表尾</a:t>
            </a:r>
          </a:p>
          <a:p>
            <a:r>
              <a:rPr lang="en-US" altLang="zh-TW" sz="2500" dirty="0"/>
              <a:t>Page Footer</a:t>
            </a:r>
            <a:r>
              <a:rPr lang="zh-TW" altLang="en-US" sz="2500" dirty="0"/>
              <a:t>：頁尾，最後一頁不會出現</a:t>
            </a:r>
          </a:p>
          <a:p>
            <a:r>
              <a:rPr lang="en-US" altLang="zh-TW" sz="2500" dirty="0"/>
              <a:t>Last Page Footer</a:t>
            </a:r>
            <a:r>
              <a:rPr lang="zh-TW" altLang="en-US" sz="2500" dirty="0"/>
              <a:t>：最後一頁的頁尾，最後一頁才會</a:t>
            </a:r>
            <a:r>
              <a:rPr lang="zh-TW" altLang="en-US" sz="2500" dirty="0" smtClean="0"/>
              <a:t>出</a:t>
            </a:r>
            <a:endParaRPr lang="zh-TW" altLang="en-US" sz="25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840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組成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8" y="1729409"/>
            <a:ext cx="10058400" cy="4909930"/>
          </a:xfrm>
        </p:spPr>
        <p:txBody>
          <a:bodyPr>
            <a:normAutofit/>
          </a:bodyPr>
          <a:lstStyle/>
          <a:p>
            <a:r>
              <a:rPr lang="en-US" altLang="zh-TW" sz="2500" dirty="0"/>
              <a:t>x</a:t>
            </a:r>
            <a:r>
              <a:rPr lang="en-US" altLang="zh-TW" sz="2500" dirty="0" smtClean="0"/>
              <a:t>xx Group Header</a:t>
            </a:r>
            <a:r>
              <a:rPr lang="zh-TW" altLang="en-US" sz="2500" dirty="0" smtClean="0"/>
              <a:t>：表頭，自訂群組。</a:t>
            </a:r>
          </a:p>
          <a:p>
            <a:r>
              <a:rPr lang="en-US" altLang="zh-TW" sz="2500" dirty="0"/>
              <a:t>x</a:t>
            </a:r>
            <a:r>
              <a:rPr lang="en-US" altLang="zh-TW" sz="2500" dirty="0" smtClean="0"/>
              <a:t>xx Group Footer </a:t>
            </a:r>
            <a:r>
              <a:rPr lang="zh-TW" altLang="en-US" sz="2500" dirty="0" smtClean="0"/>
              <a:t>：表尾，自訂群組。</a:t>
            </a:r>
            <a:endParaRPr lang="en-US" altLang="zh-TW" sz="2500" dirty="0" smtClean="0"/>
          </a:p>
          <a:p>
            <a:r>
              <a:rPr lang="en-US" altLang="zh-TW" sz="2500" dirty="0"/>
              <a:t>Summary</a:t>
            </a:r>
            <a:r>
              <a:rPr lang="zh-TW" altLang="en-US" sz="2500" dirty="0"/>
              <a:t>：出現在報表最後一頁的</a:t>
            </a:r>
            <a:r>
              <a:rPr lang="en-US" altLang="zh-TW" sz="2500" dirty="0"/>
              <a:t>Detail</a:t>
            </a:r>
            <a:r>
              <a:rPr lang="zh-TW" altLang="en-US" sz="2500" dirty="0"/>
              <a:t>底下，可以放一些統計的東西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647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組成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自訂群組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8" r="63686" b="29756"/>
          <a:stretch/>
        </p:blipFill>
        <p:spPr>
          <a:xfrm>
            <a:off x="6337588" y="1883323"/>
            <a:ext cx="4277404" cy="4261445"/>
          </a:xfrm>
          <a:prstGeom prst="rect">
            <a:avLst/>
          </a:prstGeom>
        </p:spPr>
      </p:pic>
      <p:sp>
        <p:nvSpPr>
          <p:cNvPr id="6" name="內容版面配置區 3"/>
          <p:cNvSpPr>
            <a:spLocks noGrp="1"/>
          </p:cNvSpPr>
          <p:nvPr>
            <p:ph idx="1"/>
          </p:nvPr>
        </p:nvSpPr>
        <p:spPr>
          <a:xfrm>
            <a:off x="1069848" y="2093976"/>
            <a:ext cx="4178013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FF0000"/>
                </a:solidFill>
              </a:rPr>
              <a:t> * </a:t>
            </a:r>
            <a:r>
              <a:rPr lang="zh-TW" altLang="en-US" sz="2800" dirty="0" smtClean="0"/>
              <a:t>若想以同名稱為一個群組，在不同頁或不同區塊顯示，可依</a:t>
            </a:r>
            <a:r>
              <a:rPr lang="en-US" altLang="zh-TW" sz="2800" dirty="0"/>
              <a:t>Fields</a:t>
            </a:r>
            <a:r>
              <a:rPr lang="zh-TW" altLang="en-US" sz="2800" dirty="0" smtClean="0"/>
              <a:t>自訂群組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一個或多個</a:t>
            </a:r>
            <a:r>
              <a:rPr lang="en-US" altLang="zh-TW" sz="2800" dirty="0" smtClean="0"/>
              <a:t>Fields)</a:t>
            </a:r>
            <a:r>
              <a:rPr lang="zh-TW" altLang="en-US" sz="2800" dirty="0" smtClean="0"/>
              <a:t>。</a:t>
            </a:r>
          </a:p>
          <a:p>
            <a:pPr marL="0" indent="0">
              <a:buNone/>
            </a:pPr>
            <a:r>
              <a:rPr lang="en-US" altLang="zh-TW" sz="2800" dirty="0"/>
              <a:t/>
            </a:r>
            <a:br>
              <a:rPr lang="en-US" altLang="zh-TW" sz="2800" dirty="0"/>
            </a:b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endParaRPr kumimoji="1" lang="zh-TW" altLang="en-US" sz="25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35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組成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自訂群組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3" t="12032" r="12873" b="13821"/>
          <a:stretch/>
        </p:blipFill>
        <p:spPr>
          <a:xfrm>
            <a:off x="1069848" y="1784195"/>
            <a:ext cx="8051180" cy="468351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4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組成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自訂群組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1056" r="10840" b="14796"/>
          <a:stretch/>
        </p:blipFill>
        <p:spPr>
          <a:xfrm>
            <a:off x="274718" y="1853526"/>
            <a:ext cx="7895064" cy="433782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937" y="484632"/>
            <a:ext cx="3352800" cy="517525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094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元素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8" y="1860151"/>
            <a:ext cx="10058400" cy="475931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zh-TW" altLang="en-US" sz="2500" dirty="0" smtClean="0"/>
          </a:p>
          <a:p>
            <a:pPr fontAlgn="base"/>
            <a:r>
              <a:rPr lang="de-DE" altLang="zh-TW" sz="2500" b="1" dirty="0" err="1"/>
              <a:t>Static</a:t>
            </a:r>
            <a:r>
              <a:rPr lang="de-DE" altLang="zh-TW" sz="2500" b="1" dirty="0"/>
              <a:t> </a:t>
            </a:r>
            <a:r>
              <a:rPr lang="de-DE" altLang="zh-TW" sz="2500" b="1" dirty="0" smtClean="0"/>
              <a:t>Text(</a:t>
            </a:r>
            <a:r>
              <a:rPr lang="zh-TW" altLang="en-US" sz="2500" dirty="0"/>
              <a:t>靜態文字型態的文字類別</a:t>
            </a:r>
            <a:r>
              <a:rPr lang="de-DE" altLang="zh-TW" sz="2500" b="1" dirty="0" smtClean="0"/>
              <a:t>) </a:t>
            </a:r>
            <a:r>
              <a:rPr lang="en-US" altLang="zh-TW" sz="2500" dirty="0" smtClean="0"/>
              <a:t>:  </a:t>
            </a:r>
          </a:p>
          <a:p>
            <a:pPr marL="0" indent="0" fontAlgn="base">
              <a:buNone/>
            </a:pPr>
            <a:r>
              <a:rPr lang="en-US" altLang="zh-TW" sz="2500" dirty="0" smtClean="0"/>
              <a:t>   </a:t>
            </a:r>
            <a:r>
              <a:rPr lang="zh-TW" altLang="en-US" sz="2500" dirty="0" smtClean="0"/>
              <a:t>一般</a:t>
            </a:r>
            <a:r>
              <a:rPr lang="zh-TW" altLang="en-US" sz="2500" dirty="0"/>
              <a:t>的整合開發工具或會稱為標籤（</a:t>
            </a:r>
            <a:r>
              <a:rPr lang="en-US" altLang="zh-TW" sz="2500" dirty="0"/>
              <a:t>Label</a:t>
            </a:r>
            <a:r>
              <a:rPr lang="zh-TW" altLang="en-US" sz="2500" dirty="0"/>
              <a:t>）</a:t>
            </a:r>
            <a:r>
              <a:rPr lang="zh-TW" altLang="en-US" sz="2500" dirty="0" smtClean="0"/>
              <a:t>，就</a:t>
            </a:r>
            <a:r>
              <a:rPr lang="zh-TW" altLang="en-US" sz="2500" dirty="0"/>
              <a:t>是固定不變的</a:t>
            </a:r>
            <a:r>
              <a:rPr lang="zh-TW" altLang="en-US" sz="2500" dirty="0" smtClean="0"/>
              <a:t>字串。</a:t>
            </a:r>
            <a:endParaRPr lang="en-US" altLang="zh-TW" sz="2500" dirty="0" smtClean="0"/>
          </a:p>
          <a:p>
            <a:pPr fontAlgn="base"/>
            <a:r>
              <a:rPr lang="de-DE" altLang="zh-TW" sz="2500" b="1" dirty="0" smtClean="0"/>
              <a:t>Text Field</a:t>
            </a:r>
            <a:r>
              <a:rPr lang="de-DE" altLang="zh-TW" sz="2500" b="1" dirty="0"/>
              <a:t> </a:t>
            </a:r>
            <a:r>
              <a:rPr lang="de-DE" altLang="zh-TW" sz="2500" b="1" dirty="0" smtClean="0"/>
              <a:t>(</a:t>
            </a:r>
            <a:r>
              <a:rPr lang="zh-TW" altLang="en-US" sz="2500" b="1" dirty="0" smtClean="0">
                <a:solidFill>
                  <a:srgbClr val="FF0000"/>
                </a:solidFill>
              </a:rPr>
              <a:t>動態</a:t>
            </a:r>
            <a:r>
              <a:rPr lang="zh-TW" altLang="en-US" sz="2500" dirty="0"/>
              <a:t>、</a:t>
            </a:r>
            <a:r>
              <a:rPr lang="zh-TW" altLang="en-US" sz="2500" dirty="0" smtClean="0"/>
              <a:t>文字</a:t>
            </a:r>
            <a:r>
              <a:rPr lang="zh-TW" altLang="en-US" sz="2500" dirty="0"/>
              <a:t>欄位</a:t>
            </a:r>
            <a:r>
              <a:rPr lang="de-DE" altLang="zh-TW" sz="2500" b="1" dirty="0" smtClean="0"/>
              <a:t>)</a:t>
            </a:r>
            <a:r>
              <a:rPr lang="de-DE" altLang="zh-TW" sz="2500" dirty="0" smtClean="0"/>
              <a:t>:</a:t>
            </a:r>
          </a:p>
          <a:p>
            <a:pPr marL="0" indent="0" fontAlgn="base">
              <a:buNone/>
            </a:pPr>
            <a:r>
              <a:rPr lang="en-US" altLang="zh-TW" sz="2500" dirty="0" smtClean="0"/>
              <a:t>   </a:t>
            </a:r>
            <a:r>
              <a:rPr kumimoji="1" lang="en-US" altLang="zh-TW" sz="2500" dirty="0" smtClean="0"/>
              <a:t>Parameters</a:t>
            </a:r>
            <a:r>
              <a:rPr lang="zh-TW" altLang="en-US" sz="2500" dirty="0" smtClean="0"/>
              <a:t> </a:t>
            </a:r>
            <a:r>
              <a:rPr lang="zh-TW" altLang="en-US" sz="2500" dirty="0"/>
              <a:t>、 </a:t>
            </a:r>
            <a:r>
              <a:rPr kumimoji="1" lang="en-US" altLang="zh-TW" sz="2500" dirty="0" smtClean="0"/>
              <a:t>Fields</a:t>
            </a:r>
            <a:r>
              <a:rPr lang="zh-TW" altLang="en-US" sz="2500" dirty="0"/>
              <a:t> </a:t>
            </a:r>
            <a:r>
              <a:rPr lang="zh-TW" altLang="en-US" sz="2500" dirty="0" smtClean="0"/>
              <a:t>和</a:t>
            </a:r>
            <a:r>
              <a:rPr lang="en-US" altLang="zh-TW" sz="2500" dirty="0" smtClean="0"/>
              <a:t>Variable</a:t>
            </a:r>
            <a:r>
              <a:rPr lang="zh-TW" altLang="en-US" sz="2500" dirty="0" smtClean="0"/>
              <a:t>，內容要符合</a:t>
            </a:r>
            <a:r>
              <a:rPr lang="en-US" altLang="zh-TW" sz="2500" dirty="0"/>
              <a:t>Java</a:t>
            </a:r>
            <a:r>
              <a:rPr lang="zh-TW" altLang="en-US" sz="2500" dirty="0" smtClean="0"/>
              <a:t>語法。</a:t>
            </a:r>
            <a:endParaRPr lang="de-DE" altLang="zh-TW" sz="2500" dirty="0" smtClean="0"/>
          </a:p>
          <a:p>
            <a:r>
              <a:rPr lang="de-DE" altLang="zh-TW" sz="2500" b="1" dirty="0" smtClean="0"/>
              <a:t>Subreport(</a:t>
            </a:r>
            <a:r>
              <a:rPr lang="zh-TW" altLang="de-DE" sz="2500" b="1" dirty="0" smtClean="0"/>
              <a:t>子報表</a:t>
            </a:r>
            <a:r>
              <a:rPr lang="de-DE" altLang="zh-TW" sz="2500" b="1" dirty="0" smtClean="0"/>
              <a:t>)</a:t>
            </a:r>
          </a:p>
          <a:p>
            <a:r>
              <a:rPr kumimoji="1" lang="zh-TW" altLang="en-US" sz="2500" b="1" dirty="0" smtClean="0"/>
              <a:t>其他</a:t>
            </a:r>
            <a:r>
              <a:rPr kumimoji="1" lang="en-US" altLang="zh-TW" sz="2500" b="1" dirty="0" smtClean="0"/>
              <a:t>(</a:t>
            </a:r>
            <a:r>
              <a:rPr lang="en-US" altLang="zh-TW" sz="2500" b="1" dirty="0" smtClean="0"/>
              <a:t>Image</a:t>
            </a:r>
            <a:r>
              <a:rPr lang="zh-TW" altLang="en-US" sz="2500" b="1" dirty="0"/>
              <a:t> 、 </a:t>
            </a:r>
            <a:r>
              <a:rPr lang="en-US" altLang="zh-TW" sz="2500" b="1" dirty="0" smtClean="0"/>
              <a:t>Line</a:t>
            </a:r>
            <a:r>
              <a:rPr lang="zh-TW" altLang="en-US" sz="2500" b="1" dirty="0"/>
              <a:t>、</a:t>
            </a:r>
            <a:r>
              <a:rPr lang="en-US" altLang="zh-TW" sz="2500" b="1" dirty="0"/>
              <a:t>Rectangle</a:t>
            </a:r>
            <a:r>
              <a:rPr lang="zh-TW" altLang="en-US" sz="2500" b="1" dirty="0"/>
              <a:t>、</a:t>
            </a:r>
            <a:r>
              <a:rPr lang="en-US" altLang="zh-TW" sz="2500" b="1" dirty="0" smtClean="0"/>
              <a:t>Ellipse</a:t>
            </a:r>
            <a:r>
              <a:rPr lang="mr-IN" altLang="zh-TW" sz="2500" b="1" dirty="0" smtClean="0"/>
              <a:t>…</a:t>
            </a:r>
            <a:r>
              <a:rPr lang="zh-TW" altLang="en-US" sz="2500" b="1" dirty="0" smtClean="0"/>
              <a:t>等</a:t>
            </a:r>
            <a:r>
              <a:rPr kumimoji="1" lang="en-US" altLang="zh-TW" sz="2500" b="1" dirty="0" smtClean="0"/>
              <a:t>)</a:t>
            </a:r>
            <a:endParaRPr kumimoji="1" lang="zh-TW" altLang="en-US" sz="2500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467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0955666"/>
              </p:ext>
            </p:extLst>
          </p:nvPr>
        </p:nvGraphicFramePr>
        <p:xfrm>
          <a:off x="255578" y="1744081"/>
          <a:ext cx="11647713" cy="466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2571"/>
                <a:gridCol w="3882571"/>
                <a:gridCol w="3882571"/>
              </a:tblGrid>
              <a:tr h="530807">
                <a:tc>
                  <a:txBody>
                    <a:bodyPr/>
                    <a:lstStyle/>
                    <a:p>
                      <a:pPr algn="ctr"/>
                      <a:endParaRPr lang="de-DE" altLang="zh-TW" sz="1500" b="0" i="0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de-DE" altLang="zh-TW" sz="15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 Field</a:t>
                      </a:r>
                      <a:r>
                        <a:rPr lang="zh-TW" altLang="de-DE" sz="15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的表示式</a:t>
                      </a:r>
                      <a:endParaRPr lang="zh-TW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500" b="0" i="0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TW" altLang="en-US" sz="15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說明</a:t>
                      </a:r>
                      <a:endParaRPr lang="zh-TW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zh-TW" altLang="en-US" sz="1500" dirty="0" smtClean="0">
                          <a:effectLst/>
                        </a:rPr>
                        <a:t>範例</a:t>
                      </a:r>
                      <a:endParaRPr lang="zh-TW" altLang="en-US" sz="1500" dirty="0">
                        <a:effectLst/>
                      </a:endParaRPr>
                    </a:p>
                  </a:txBody>
                  <a:tcPr marL="127000" marR="127000" marT="127000" marB="127000" anchor="ctr"/>
                </a:tc>
              </a:tr>
              <a:tr h="812267">
                <a:tc>
                  <a:txBody>
                    <a:bodyPr/>
                    <a:lstStyle/>
                    <a:p>
                      <a:r>
                        <a:rPr lang="en-US" altLang="zh-TW" sz="15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$P{</a:t>
                      </a:r>
                      <a:r>
                        <a:rPr lang="zh-TW" altLang="en-US" sz="15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參數名稱</a:t>
                      </a:r>
                      <a:r>
                        <a:rPr lang="en-US" altLang="zh-TW" sz="15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zh-TW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引用由外部傳入的參數，以</a:t>
                      </a:r>
                      <a:r>
                        <a:rPr lang="en-US" altLang="zh-TW" sz="15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java.util.Map</a:t>
                      </a:r>
                      <a:r>
                        <a:rPr lang="zh-TW" altLang="en-US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格式存放，亦即有</a:t>
                      </a:r>
                      <a:r>
                        <a:rPr lang="zh-TW" altLang="en-US" sz="15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鍵</a:t>
                      </a:r>
                      <a:r>
                        <a:rPr lang="en-US" altLang="zh-TW" sz="15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zh-TW" altLang="en-US" sz="15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值格</a:t>
                      </a:r>
                      <a:r>
                        <a:rPr lang="zh-TW" altLang="en-US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式的資料型態</a:t>
                      </a:r>
                      <a:endParaRPr lang="zh-TW" altLang="en-US" sz="1500" dirty="0" smtClean="0"/>
                    </a:p>
                    <a:p>
                      <a:endParaRPr lang="zh-TW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報表名稱、列印的部門名稱等</a:t>
                      </a:r>
                      <a:endParaRPr lang="en-US" altLang="zh-TW" sz="15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例如：</a:t>
                      </a:r>
                      <a:r>
                        <a:rPr lang="en-US" altLang="zh-TW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$P{REPORT_TITLE})</a:t>
                      </a:r>
                      <a:r>
                        <a:rPr lang="zh-TW" altLang="en-US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，或是定義具體來源。</a:t>
                      </a:r>
                      <a:endParaRPr lang="zh-TW" altLang="en-US" sz="1500" dirty="0"/>
                    </a:p>
                  </a:txBody>
                  <a:tcPr/>
                </a:tc>
              </a:tr>
              <a:tr h="812267">
                <a:tc>
                  <a:txBody>
                    <a:bodyPr/>
                    <a:lstStyle/>
                    <a:p>
                      <a:r>
                        <a:rPr lang="en-US" altLang="zh-TW" sz="15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$F{</a:t>
                      </a:r>
                      <a:r>
                        <a:rPr lang="zh-TW" altLang="en-US" sz="15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欄名</a:t>
                      </a:r>
                      <a:r>
                        <a:rPr lang="en-US" altLang="zh-TW" sz="15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zh-TW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引用由外部傳入的參數，以</a:t>
                      </a:r>
                      <a:r>
                        <a:rPr lang="en-US" altLang="zh-TW" sz="15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java.util.Map</a:t>
                      </a:r>
                      <a:r>
                        <a:rPr lang="zh-TW" altLang="en-US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格式存放，亦即有</a:t>
                      </a:r>
                      <a:r>
                        <a:rPr lang="zh-TW" altLang="en-US" sz="15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鍵</a:t>
                      </a:r>
                      <a:r>
                        <a:rPr lang="en-US" altLang="zh-TW" sz="15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zh-TW" altLang="en-US" sz="15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值格</a:t>
                      </a:r>
                      <a:r>
                        <a:rPr lang="zh-TW" altLang="en-US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式的資料型態</a:t>
                      </a:r>
                      <a:endParaRPr lang="zh-TW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內容部分，客戶代碼的表示式：</a:t>
                      </a:r>
                      <a:r>
                        <a:rPr lang="en-US" altLang="zh-TW" sz="15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$F{</a:t>
                      </a:r>
                      <a:r>
                        <a:rPr lang="en-US" altLang="zh-TW" sz="15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CustomerID</a:t>
                      </a:r>
                      <a:r>
                        <a:rPr lang="en-US" altLang="zh-TW" sz="15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zh-TW" sz="15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/>
                      <a:endParaRPr lang="zh-TW" altLang="en-US" sz="1500" dirty="0"/>
                    </a:p>
                  </a:txBody>
                  <a:tcPr/>
                </a:tc>
              </a:tr>
              <a:tr h="2492858">
                <a:tc>
                  <a:txBody>
                    <a:bodyPr/>
                    <a:lstStyle/>
                    <a:p>
                      <a:r>
                        <a:rPr lang="en-US" altLang="zh-TW" sz="15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$V{</a:t>
                      </a:r>
                      <a:r>
                        <a:rPr lang="zh-TW" altLang="en-US" sz="15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變數名稱</a:t>
                      </a:r>
                      <a:r>
                        <a:rPr lang="en-US" altLang="zh-TW" sz="15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zh-TW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zh-TW" altLang="en-US" sz="1500" dirty="0">
                          <a:effectLst/>
                        </a:rPr>
                        <a:t/>
                      </a:r>
                      <a:br>
                        <a:rPr lang="zh-TW" altLang="en-US" sz="1500" dirty="0">
                          <a:effectLst/>
                        </a:rPr>
                      </a:br>
                      <a:r>
                        <a:rPr lang="zh-TW" altLang="en-US" sz="1500" dirty="0">
                          <a:effectLst/>
                        </a:rPr>
                        <a:t>引用</a:t>
                      </a:r>
                      <a:r>
                        <a:rPr lang="en-US" altLang="zh-TW" sz="1500" dirty="0" err="1">
                          <a:effectLst/>
                        </a:rPr>
                        <a:t>JasperReports</a:t>
                      </a:r>
                      <a:r>
                        <a:rPr lang="zh-TW" altLang="en-US" sz="1500" dirty="0">
                          <a:effectLst/>
                        </a:rPr>
                        <a:t>運行過程中的</a:t>
                      </a:r>
                      <a:r>
                        <a:rPr lang="en-US" altLang="zh-TW" sz="1500" dirty="0">
                          <a:effectLst/>
                        </a:rPr>
                        <a:t>Java</a:t>
                      </a:r>
                      <a:r>
                        <a:rPr lang="zh-TW" altLang="en-US" sz="1500" dirty="0">
                          <a:effectLst/>
                        </a:rPr>
                        <a:t>變數</a:t>
                      </a:r>
                    </a:p>
                  </a:txBody>
                  <a:tcPr marL="127000" marR="127000" marT="127000" marB="127000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zh-TW" altLang="en-US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以下是部份預設的系統變數：</a:t>
                      </a:r>
                    </a:p>
                    <a:p>
                      <a:pPr fontAlgn="base"/>
                      <a:r>
                        <a:rPr lang="en-US" altLang="zh-TW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$V{REPORT_COUNT}:</a:t>
                      </a:r>
                      <a:r>
                        <a:rPr lang="zh-TW" altLang="en-US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報表處理的記錄筆數</a:t>
                      </a:r>
                    </a:p>
                    <a:p>
                      <a:pPr fontAlgn="base"/>
                      <a:r>
                        <a:rPr lang="en-US" altLang="zh-TW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$V{PAGE_NUMBER}: </a:t>
                      </a:r>
                      <a:r>
                        <a:rPr lang="zh-TW" altLang="en-US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列印時的頁碼</a:t>
                      </a:r>
                    </a:p>
                    <a:p>
                      <a:pPr fontAlgn="base"/>
                      <a:r>
                        <a:rPr lang="en-US" altLang="zh-TW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$V{PAGE_COUNT}:</a:t>
                      </a:r>
                      <a:r>
                        <a:rPr lang="zh-TW" altLang="en-US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本頁處理的記錄筆數</a:t>
                      </a:r>
                    </a:p>
                    <a:p>
                      <a:pPr fontAlgn="base"/>
                      <a:r>
                        <a:rPr lang="en-US" altLang="zh-TW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$V{COLUMN_NUMBER}:</a:t>
                      </a:r>
                      <a:r>
                        <a:rPr lang="zh-TW" altLang="en-US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報表的直欄數目</a:t>
                      </a:r>
                    </a:p>
                    <a:p>
                      <a:pPr fontAlgn="base"/>
                      <a:r>
                        <a:rPr lang="en-US" altLang="zh-TW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$V{COLUMN_COUNT}:</a:t>
                      </a:r>
                      <a:r>
                        <a:rPr lang="zh-TW" altLang="en-US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本欄的處理筆數</a:t>
                      </a:r>
                    </a:p>
                    <a:p>
                      <a:pPr fontAlgn="base"/>
                      <a:r>
                        <a:rPr lang="en-US" altLang="zh-TW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$V{</a:t>
                      </a:r>
                      <a:r>
                        <a:rPr lang="zh-TW" altLang="en-US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群組名</a:t>
                      </a:r>
                      <a:r>
                        <a:rPr lang="en-US" altLang="zh-TW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_COUNT}:</a:t>
                      </a:r>
                      <a:br>
                        <a:rPr lang="en-US" altLang="zh-TW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zh-TW" altLang="en-US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群組</a:t>
                      </a:r>
                      <a:r>
                        <a:rPr lang="en-US" altLang="zh-TW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Band</a:t>
                      </a:r>
                      <a:r>
                        <a:rPr lang="zh-TW" altLang="en-US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的處理筆數，建立群組時會自動產生的變數</a:t>
                      </a:r>
                    </a:p>
                    <a:p>
                      <a:endParaRPr lang="zh-TW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576470" y="125403"/>
            <a:ext cx="10472529" cy="1896973"/>
          </a:xfrm>
        </p:spPr>
        <p:txBody>
          <a:bodyPr>
            <a:normAutofit/>
          </a:bodyPr>
          <a:lstStyle/>
          <a:p>
            <a:pPr fontAlgn="base"/>
            <a:r>
              <a:rPr kumimoji="1" lang="zh-TW" altLang="en-US" sz="4800" dirty="0" smtClean="0"/>
              <a:t>元素</a:t>
            </a:r>
            <a:r>
              <a:rPr kumimoji="1" lang="en-US" altLang="zh-TW" sz="4800" dirty="0" smtClean="0"/>
              <a:t>(</a:t>
            </a:r>
            <a:r>
              <a:rPr lang="de-DE" altLang="zh-TW" sz="5000" b="1" dirty="0" smtClean="0">
                <a:latin typeface="+mj-ea"/>
              </a:rPr>
              <a:t>Text Field)</a:t>
            </a:r>
            <a:endParaRPr lang="de-DE" altLang="zh-TW" sz="5000" dirty="0">
              <a:latin typeface="+mj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491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500" b="1" dirty="0" err="1"/>
              <a:t>JasperReport</a:t>
            </a:r>
            <a:r>
              <a:rPr lang="en-US" altLang="zh-TW" sz="2500" b="1" dirty="0"/>
              <a:t> </a:t>
            </a:r>
            <a:r>
              <a:rPr lang="zh-TW" altLang="en-US" sz="2500" dirty="0"/>
              <a:t>是一個報表製作程式庫 </a:t>
            </a:r>
            <a:r>
              <a:rPr lang="en-US" altLang="zh-TW" sz="2500" dirty="0"/>
              <a:t>(library) </a:t>
            </a:r>
            <a:r>
              <a:rPr lang="zh-TW" altLang="en-US" sz="2500" dirty="0"/>
              <a:t/>
            </a:r>
            <a:br>
              <a:rPr lang="zh-TW" altLang="en-US" sz="2500" dirty="0"/>
            </a:br>
            <a:r>
              <a:rPr lang="zh-TW" altLang="en-US" sz="2500" dirty="0"/>
              <a:t>利用程式的 </a:t>
            </a:r>
            <a:r>
              <a:rPr lang="en-US" altLang="zh-TW" sz="2500" dirty="0"/>
              <a:t>API </a:t>
            </a:r>
            <a:r>
              <a:rPr lang="zh-TW" altLang="en-US" sz="2500" dirty="0"/>
              <a:t>可以產生 </a:t>
            </a:r>
            <a:r>
              <a:rPr lang="en-US" altLang="zh-TW" sz="2500" dirty="0"/>
              <a:t>XML </a:t>
            </a:r>
            <a:r>
              <a:rPr lang="zh-TW" altLang="en-US" sz="2500" dirty="0"/>
              <a:t>文件格式，然後可輸出成各種格式文件：</a:t>
            </a:r>
            <a:r>
              <a:rPr lang="en-US" altLang="zh-TW" sz="2500" dirty="0"/>
              <a:t>PDF, HTML, XML, XLS, </a:t>
            </a:r>
            <a:r>
              <a:rPr lang="zh-TW" altLang="en-US" sz="2500" dirty="0"/>
              <a:t>等等。 </a:t>
            </a:r>
            <a:endParaRPr lang="zh-TW" altLang="en-US" sz="2500" dirty="0" smtClean="0"/>
          </a:p>
          <a:p>
            <a:endParaRPr lang="zh-TW" altLang="en-US" sz="2500" dirty="0"/>
          </a:p>
          <a:p>
            <a:r>
              <a:rPr lang="zh-TW" altLang="en-US" sz="2500" dirty="0" smtClean="0"/>
              <a:t> </a:t>
            </a:r>
            <a:r>
              <a:rPr lang="en-US" altLang="zh-TW" sz="2500" b="1" dirty="0" err="1"/>
              <a:t>iReport</a:t>
            </a:r>
            <a:r>
              <a:rPr lang="en-US" altLang="zh-TW" sz="2500" b="1" dirty="0"/>
              <a:t> </a:t>
            </a:r>
            <a:r>
              <a:rPr lang="zh-TW" altLang="en-US" sz="2500" dirty="0"/>
              <a:t>是一個製作 </a:t>
            </a:r>
            <a:r>
              <a:rPr lang="en-US" altLang="zh-TW" sz="2500" dirty="0" err="1"/>
              <a:t>JasperReport</a:t>
            </a:r>
            <a:r>
              <a:rPr lang="en-US" altLang="zh-TW" sz="2500" dirty="0"/>
              <a:t> </a:t>
            </a:r>
            <a:r>
              <a:rPr lang="zh-TW" altLang="en-US" sz="2500" dirty="0"/>
              <a:t>的 </a:t>
            </a:r>
            <a:r>
              <a:rPr lang="en-US" altLang="zh-TW" sz="2500" dirty="0"/>
              <a:t>XML </a:t>
            </a:r>
            <a:r>
              <a:rPr lang="zh-TW" altLang="en-US" sz="2500" dirty="0"/>
              <a:t>文件的可視化 </a:t>
            </a:r>
            <a:r>
              <a:rPr lang="en-US" altLang="zh-TW" sz="2500" dirty="0"/>
              <a:t>(IDE) </a:t>
            </a:r>
            <a:r>
              <a:rPr lang="zh-TW" altLang="en-US" sz="2500" dirty="0"/>
              <a:t>開發工具，使 </a:t>
            </a:r>
            <a:r>
              <a:rPr lang="en-US" altLang="zh-TW" sz="2500" dirty="0" err="1"/>
              <a:t>JasperReport</a:t>
            </a:r>
            <a:r>
              <a:rPr lang="en-US" altLang="zh-TW" sz="2500" dirty="0"/>
              <a:t> </a:t>
            </a:r>
            <a:r>
              <a:rPr lang="zh-TW" altLang="en-US" sz="2500" dirty="0"/>
              <a:t>變得更</a:t>
            </a:r>
            <a:r>
              <a:rPr lang="zh-TW" altLang="en-US" sz="2500" dirty="0" smtClean="0"/>
              <a:t>容易使用</a:t>
            </a:r>
            <a:r>
              <a:rPr lang="zh-TW" altLang="en-US" sz="2500" dirty="0"/>
              <a:t>。</a:t>
            </a:r>
            <a:endParaRPr kumimoji="1" lang="zh-TW" altLang="en-US" sz="25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665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6170" y="206336"/>
            <a:ext cx="10058400" cy="1609344"/>
          </a:xfrm>
        </p:spPr>
        <p:txBody>
          <a:bodyPr/>
          <a:lstStyle/>
          <a:p>
            <a:r>
              <a:rPr kumimoji="1" lang="zh-TW" altLang="en-US" dirty="0" smtClean="0"/>
              <a:t>元素</a:t>
            </a:r>
            <a:r>
              <a:rPr kumimoji="1" lang="en-US" altLang="zh-TW" dirty="0"/>
              <a:t>(</a:t>
            </a:r>
            <a:r>
              <a:rPr lang="de-DE" altLang="zh-TW" b="1" dirty="0">
                <a:latin typeface="+mj-ea"/>
              </a:rPr>
              <a:t>Text Field)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" t="17004" r="82995" b="27871"/>
          <a:stretch/>
        </p:blipFill>
        <p:spPr>
          <a:xfrm>
            <a:off x="356170" y="1694986"/>
            <a:ext cx="2320123" cy="448279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695720" y="1694986"/>
            <a:ext cx="436823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500" b="1" dirty="0" smtClean="0">
                <a:solidFill>
                  <a:srgbClr val="FF0000"/>
                </a:solidFill>
              </a:rPr>
              <a:t>在</a:t>
            </a:r>
            <a:r>
              <a:rPr kumimoji="1" lang="en-US" altLang="zh-TW" sz="2500" b="1" dirty="0" smtClean="0">
                <a:solidFill>
                  <a:srgbClr val="FF0000"/>
                </a:solidFill>
              </a:rPr>
              <a:t>Parameters</a:t>
            </a:r>
            <a:r>
              <a:rPr kumimoji="1" lang="zh-TW" altLang="en-US" sz="2500" b="1" dirty="0" smtClean="0">
                <a:solidFill>
                  <a:srgbClr val="FF0000"/>
                </a:solidFill>
              </a:rPr>
              <a:t>或</a:t>
            </a:r>
            <a:r>
              <a:rPr kumimoji="1" lang="en-US" altLang="zh-TW" sz="2500" b="1" dirty="0" smtClean="0">
                <a:solidFill>
                  <a:srgbClr val="FF0000"/>
                </a:solidFill>
              </a:rPr>
              <a:t>Fields</a:t>
            </a:r>
            <a:r>
              <a:rPr kumimoji="1" lang="zh-TW" altLang="en-US" sz="2500" b="1" dirty="0" smtClean="0">
                <a:solidFill>
                  <a:srgbClr val="FF0000"/>
                </a:solidFill>
              </a:rPr>
              <a:t>定義好，</a:t>
            </a:r>
            <a:r>
              <a:rPr kumimoji="1" lang="en-US" altLang="zh-TW" sz="2500" b="1" dirty="0" smtClean="0">
                <a:solidFill>
                  <a:srgbClr val="FF0000"/>
                </a:solidFill>
              </a:rPr>
              <a:t>band</a:t>
            </a:r>
            <a:r>
              <a:rPr kumimoji="1" lang="zh-TW" altLang="en-US" sz="2500" b="1" dirty="0" smtClean="0">
                <a:solidFill>
                  <a:srgbClr val="FF0000"/>
                </a:solidFill>
              </a:rPr>
              <a:t>裡的元素可以參照。</a:t>
            </a:r>
          </a:p>
          <a:p>
            <a:endParaRPr kumimoji="1" lang="zh-TW" altLang="en-US" sz="2500" b="1" dirty="0">
              <a:solidFill>
                <a:srgbClr val="FF0000"/>
              </a:solidFill>
            </a:endParaRPr>
          </a:p>
          <a:p>
            <a:r>
              <a:rPr lang="zh-TW" altLang="en-US" sz="2500" dirty="0"/>
              <a:t>可以把它們想成</a:t>
            </a:r>
            <a:r>
              <a:rPr lang="en-US" altLang="zh-TW" sz="2500" dirty="0"/>
              <a:t>Java</a:t>
            </a:r>
            <a:r>
              <a:rPr lang="zh-TW" altLang="en-US" sz="2500" dirty="0"/>
              <a:t>中的變數，隨著邏輯改變而有所不同，在使用的時候會對應到某種</a:t>
            </a:r>
            <a:r>
              <a:rPr lang="en-US" altLang="zh-TW" sz="2500" dirty="0"/>
              <a:t>Java</a:t>
            </a:r>
            <a:r>
              <a:rPr lang="zh-TW" altLang="en-US" sz="2500" dirty="0"/>
              <a:t>的類別，像是</a:t>
            </a:r>
            <a:r>
              <a:rPr lang="en-US" altLang="zh-TW" sz="2500" dirty="0"/>
              <a:t>String</a:t>
            </a:r>
            <a:r>
              <a:rPr lang="zh-TW" altLang="en-US" sz="2500" dirty="0"/>
              <a:t>、</a:t>
            </a:r>
            <a:r>
              <a:rPr lang="en-US" altLang="zh-TW" sz="2500" dirty="0"/>
              <a:t>Date</a:t>
            </a:r>
            <a:r>
              <a:rPr lang="zh-TW" altLang="en-US" sz="2500" dirty="0"/>
              <a:t>、</a:t>
            </a:r>
            <a:r>
              <a:rPr lang="en-US" altLang="zh-TW" sz="2500" dirty="0"/>
              <a:t>Integer</a:t>
            </a:r>
            <a:r>
              <a:rPr lang="en-US" altLang="zh-TW" sz="2500" dirty="0" smtClean="0"/>
              <a:t>......</a:t>
            </a:r>
            <a:endParaRPr lang="zh-TW" altLang="en-US" sz="2500" dirty="0" smtClean="0"/>
          </a:p>
          <a:p>
            <a:r>
              <a:rPr kumimoji="1" lang="en-US" altLang="zh-TW" sz="2500" b="1" dirty="0">
                <a:solidFill>
                  <a:srgbClr val="FF0000"/>
                </a:solidFill>
              </a:rPr>
              <a:t>map</a:t>
            </a:r>
            <a:r>
              <a:rPr kumimoji="1" lang="zh-TW" altLang="en-US" sz="2500" b="1" dirty="0">
                <a:solidFill>
                  <a:srgbClr val="FF0000"/>
                </a:solidFill>
              </a:rPr>
              <a:t>的</a:t>
            </a:r>
            <a:r>
              <a:rPr kumimoji="1" lang="en-US" altLang="zh-TW" sz="2500" b="1" dirty="0">
                <a:solidFill>
                  <a:srgbClr val="FF0000"/>
                </a:solidFill>
              </a:rPr>
              <a:t>value</a:t>
            </a:r>
            <a:r>
              <a:rPr kumimoji="1" lang="zh-TW" altLang="en-US" sz="2500" b="1" dirty="0">
                <a:solidFill>
                  <a:srgbClr val="FF0000"/>
                </a:solidFill>
              </a:rPr>
              <a:t>值也要對應</a:t>
            </a:r>
            <a:r>
              <a:rPr kumimoji="1" lang="en-US" altLang="zh-TW" sz="2500" b="1" dirty="0">
                <a:solidFill>
                  <a:srgbClr val="FF0000"/>
                </a:solidFill>
              </a:rPr>
              <a:t>Field Class</a:t>
            </a:r>
            <a:endParaRPr kumimoji="1" lang="zh-TW" altLang="en-US" sz="2500" b="1" dirty="0">
              <a:solidFill>
                <a:srgbClr val="FF0000"/>
              </a:solidFill>
            </a:endParaRPr>
          </a:p>
          <a:p>
            <a:endParaRPr kumimoji="1" lang="zh-TW" altLang="en-US" sz="2500" b="1" dirty="0">
              <a:solidFill>
                <a:srgbClr val="FF0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941" y="1694986"/>
            <a:ext cx="3549650" cy="325120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601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576470" y="125404"/>
            <a:ext cx="10472529" cy="1609344"/>
          </a:xfrm>
        </p:spPr>
        <p:txBody>
          <a:bodyPr>
            <a:normAutofit/>
          </a:bodyPr>
          <a:lstStyle/>
          <a:p>
            <a:pPr fontAlgn="base"/>
            <a:r>
              <a:rPr kumimoji="1" lang="zh-TW" altLang="en-US" sz="4800" dirty="0" smtClean="0"/>
              <a:t>元素</a:t>
            </a:r>
            <a:r>
              <a:rPr kumimoji="1" lang="en-US" altLang="zh-TW" sz="4800" dirty="0" smtClean="0"/>
              <a:t>(</a:t>
            </a:r>
            <a:r>
              <a:rPr lang="de-DE" altLang="zh-TW" sz="5000" b="1" dirty="0" smtClean="0">
                <a:latin typeface="+mj-ea"/>
              </a:rPr>
              <a:t>Text Field)</a:t>
            </a:r>
            <a:endParaRPr lang="de-DE" altLang="zh-TW" sz="5000" dirty="0">
              <a:latin typeface="+mj-ea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51796" y="1734748"/>
            <a:ext cx="10797474" cy="47455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 smtClean="0">
                <a:solidFill>
                  <a:srgbClr val="FF0000"/>
                </a:solidFill>
              </a:rPr>
              <a:t>//</a:t>
            </a:r>
            <a:r>
              <a:rPr lang="zh-TW" altLang="en-US" b="1" dirty="0" smtClean="0">
                <a:solidFill>
                  <a:srgbClr val="FF0000"/>
                </a:solidFill>
              </a:rPr>
              <a:t>對應</a:t>
            </a:r>
            <a:r>
              <a:rPr lang="en-US" altLang="zh-TW" b="1" dirty="0" err="1">
                <a:solidFill>
                  <a:srgbClr val="FF0000"/>
                </a:solidFill>
              </a:rPr>
              <a:t>jrxml</a:t>
            </a:r>
            <a:r>
              <a:rPr lang="zh-TW" altLang="en-US" b="1" dirty="0">
                <a:solidFill>
                  <a:srgbClr val="FF0000"/>
                </a:solidFill>
              </a:rPr>
              <a:t>的</a:t>
            </a:r>
            <a:r>
              <a:rPr lang="en-US" altLang="zh-TW" b="1" dirty="0" smtClean="0">
                <a:solidFill>
                  <a:srgbClr val="FF0000"/>
                </a:solidFill>
              </a:rPr>
              <a:t>parameter</a:t>
            </a:r>
            <a:r>
              <a:rPr lang="en-US" altLang="zh-TW" b="1" dirty="0" smtClean="0">
                <a:solidFill>
                  <a:srgbClr val="FF0000"/>
                </a:solidFill>
                <a:sym typeface="Wingdings"/>
              </a:rPr>
              <a:t></a:t>
            </a:r>
            <a:r>
              <a:rPr lang="en-US" altLang="zh-TW" b="1" dirty="0">
                <a:solidFill>
                  <a:srgbClr val="FF0000"/>
                </a:solidFill>
              </a:rPr>
              <a:t>$P{</a:t>
            </a:r>
            <a:r>
              <a:rPr lang="zh-TW" altLang="en-US" b="1" dirty="0">
                <a:solidFill>
                  <a:srgbClr val="FF0000"/>
                </a:solidFill>
              </a:rPr>
              <a:t>參數名稱</a:t>
            </a:r>
            <a:r>
              <a:rPr lang="en-US" altLang="zh-TW" b="1" dirty="0" smtClean="0">
                <a:solidFill>
                  <a:srgbClr val="FF0000"/>
                </a:solidFill>
              </a:rPr>
              <a:t>}</a:t>
            </a:r>
          </a:p>
          <a:p>
            <a:pPr marL="0" indent="0">
              <a:buNone/>
            </a:pPr>
            <a:r>
              <a:rPr lang="en-US" altLang="zh-TW" dirty="0" smtClean="0"/>
              <a:t>Map&lt;String</a:t>
            </a:r>
            <a:r>
              <a:rPr lang="en-US" altLang="zh-TW" dirty="0"/>
              <a:t>, Object&gt; parameters = </a:t>
            </a:r>
            <a:r>
              <a:rPr lang="en-US" altLang="zh-TW" b="1" dirty="0"/>
              <a:t>new </a:t>
            </a:r>
            <a:r>
              <a:rPr lang="en-US" altLang="zh-TW" b="1" dirty="0" err="1"/>
              <a:t>HashMap</a:t>
            </a:r>
            <a:r>
              <a:rPr lang="en-US" altLang="zh-TW" b="1" dirty="0"/>
              <a:t>&lt;String, Object</a:t>
            </a:r>
            <a:r>
              <a:rPr lang="en-US" altLang="zh-TW" b="1" dirty="0" smtClean="0"/>
              <a:t>&gt;();   </a:t>
            </a:r>
            <a:r>
              <a:rPr lang="en-US" altLang="zh-TW" dirty="0" err="1" smtClean="0"/>
              <a:t>parameters.put</a:t>
            </a:r>
            <a:r>
              <a:rPr lang="en-US" altLang="zh-TW" dirty="0"/>
              <a:t>(”</a:t>
            </a:r>
            <a:r>
              <a:rPr lang="en-US" altLang="zh-TW" dirty="0" smtClean="0"/>
              <a:t>title”,”</a:t>
            </a:r>
            <a:r>
              <a:rPr lang="zh-TW" altLang="en-US" dirty="0" smtClean="0"/>
              <a:t>報表資料</a:t>
            </a:r>
            <a:r>
              <a:rPr lang="en-US" altLang="zh-TW" dirty="0" smtClean="0"/>
              <a:t>”);</a:t>
            </a:r>
            <a:r>
              <a:rPr lang="en-US" altLang="zh-TW" dirty="0" smtClean="0">
                <a:solidFill>
                  <a:srgbClr val="FF0000"/>
                </a:solidFill>
              </a:rPr>
              <a:t>//</a:t>
            </a:r>
            <a:r>
              <a:rPr lang="en-US" altLang="zh-TW" dirty="0">
                <a:solidFill>
                  <a:srgbClr val="FF0000"/>
                </a:solidFill>
              </a:rPr>
              <a:t>$</a:t>
            </a:r>
            <a:r>
              <a:rPr lang="en-US" altLang="zh-TW" dirty="0" smtClean="0">
                <a:solidFill>
                  <a:srgbClr val="FF0000"/>
                </a:solidFill>
              </a:rPr>
              <a:t>P{title}</a:t>
            </a:r>
            <a:endParaRPr kumimoji="1" lang="zh-TW" altLang="en-US" dirty="0"/>
          </a:p>
          <a:p>
            <a:pPr marL="0" indent="0">
              <a:buNone/>
            </a:pPr>
            <a:r>
              <a:rPr lang="en-US" altLang="zh-TW" b="1" dirty="0" smtClean="0"/>
              <a:t>// </a:t>
            </a:r>
            <a:r>
              <a:rPr lang="en-US" altLang="zh-TW" b="1" dirty="0"/>
              <a:t>Map </a:t>
            </a:r>
            <a:r>
              <a:rPr lang="zh-TW" altLang="en-US" b="1" dirty="0"/>
              <a:t>表示一筆資料，再用 </a:t>
            </a:r>
            <a:r>
              <a:rPr lang="en-US" altLang="zh-TW" b="1" dirty="0"/>
              <a:t>List </a:t>
            </a:r>
            <a:r>
              <a:rPr lang="zh-TW" altLang="en-US" b="1" dirty="0"/>
              <a:t>裝起來，表示</a:t>
            </a:r>
            <a:r>
              <a:rPr lang="zh-TW" altLang="en-US" b="1" dirty="0">
                <a:solidFill>
                  <a:srgbClr val="FF0000"/>
                </a:solidFill>
              </a:rPr>
              <a:t>所有</a:t>
            </a:r>
            <a:r>
              <a:rPr lang="zh-TW" altLang="en-US" b="1" dirty="0" smtClean="0">
                <a:solidFill>
                  <a:srgbClr val="FF0000"/>
                </a:solidFill>
              </a:rPr>
              <a:t>資料</a:t>
            </a:r>
            <a:r>
              <a:rPr lang="zh-TW" altLang="en-US" b="1" dirty="0" smtClean="0"/>
              <a:t>。</a:t>
            </a:r>
            <a:r>
              <a:rPr lang="zh-TW" altLang="en-US" b="1" dirty="0" smtClean="0">
                <a:solidFill>
                  <a:srgbClr val="FF0000"/>
                </a:solidFill>
              </a:rPr>
              <a:t>對應</a:t>
            </a:r>
            <a:r>
              <a:rPr lang="en-US" altLang="zh-TW" b="1" dirty="0" err="1">
                <a:solidFill>
                  <a:srgbClr val="FF0000"/>
                </a:solidFill>
              </a:rPr>
              <a:t>jrxml</a:t>
            </a:r>
            <a:r>
              <a:rPr lang="zh-TW" altLang="en-US" b="1" dirty="0" smtClean="0">
                <a:solidFill>
                  <a:srgbClr val="FF0000"/>
                </a:solidFill>
              </a:rPr>
              <a:t>的</a:t>
            </a:r>
            <a:r>
              <a:rPr lang="en-US" altLang="zh-TW" b="1" dirty="0" err="1" smtClean="0">
                <a:solidFill>
                  <a:srgbClr val="FF0000"/>
                </a:solidFill>
              </a:rPr>
              <a:t>fileds</a:t>
            </a:r>
            <a:r>
              <a:rPr lang="en-US" altLang="zh-TW" b="1" dirty="0" smtClean="0">
                <a:solidFill>
                  <a:srgbClr val="FF0000"/>
                </a:solidFill>
                <a:sym typeface="Wingdings"/>
              </a:rPr>
              <a:t></a:t>
            </a:r>
            <a:r>
              <a:rPr lang="en-US" altLang="zh-TW" b="1" dirty="0">
                <a:solidFill>
                  <a:srgbClr val="FF0000"/>
                </a:solidFill>
              </a:rPr>
              <a:t>$F{</a:t>
            </a:r>
            <a:r>
              <a:rPr lang="zh-TW" altLang="en-US" b="1" dirty="0">
                <a:solidFill>
                  <a:srgbClr val="FF0000"/>
                </a:solidFill>
              </a:rPr>
              <a:t>欄名</a:t>
            </a:r>
            <a:r>
              <a:rPr lang="en-US" altLang="zh-TW" b="1" dirty="0" smtClean="0">
                <a:solidFill>
                  <a:srgbClr val="FF0000"/>
                </a:solidFill>
              </a:rPr>
              <a:t>}</a:t>
            </a:r>
            <a:endParaRPr lang="zh-TW" alt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 smtClean="0"/>
              <a:t>Collection&lt;Map&lt;String</a:t>
            </a:r>
            <a:r>
              <a:rPr lang="en-US" altLang="zh-TW" dirty="0"/>
              <a:t>, Object &gt;&gt; list = </a:t>
            </a:r>
            <a:r>
              <a:rPr lang="en-US" altLang="zh-TW" b="1" dirty="0"/>
              <a:t>new </a:t>
            </a:r>
            <a:r>
              <a:rPr lang="en-US" altLang="zh-TW" b="1" dirty="0" err="1"/>
              <a:t>ArrayList</a:t>
            </a:r>
            <a:r>
              <a:rPr lang="en-US" altLang="zh-TW" b="1" dirty="0"/>
              <a:t>&lt;Map&lt;String, </a:t>
            </a:r>
            <a:r>
              <a:rPr lang="en-US" altLang="zh-TW" b="1" dirty="0" smtClean="0"/>
              <a:t>?&gt;&gt;();</a:t>
            </a:r>
            <a:endParaRPr lang="zh-TW" altLang="en-US" b="1" dirty="0" smtClean="0"/>
          </a:p>
          <a:p>
            <a:pPr marL="0" indent="0">
              <a:buNone/>
            </a:pPr>
            <a:r>
              <a:rPr lang="en-US" altLang="zh-TW" dirty="0" smtClean="0"/>
              <a:t>for</a:t>
            </a:r>
            <a:r>
              <a:rPr lang="en-US" altLang="zh-TW" dirty="0"/>
              <a:t>(</a:t>
            </a:r>
            <a:r>
              <a:rPr lang="mr-IN" altLang="zh-TW" dirty="0"/>
              <a:t>…</a:t>
            </a:r>
            <a:r>
              <a:rPr lang="en-US" altLang="zh-TW" dirty="0" smtClean="0"/>
              <a:t>..){</a:t>
            </a:r>
          </a:p>
          <a:p>
            <a:pPr marL="0" indent="0">
              <a:buNone/>
            </a:pPr>
            <a:r>
              <a:rPr lang="en-US" altLang="zh-TW" dirty="0" smtClean="0"/>
              <a:t>Map&lt;String</a:t>
            </a:r>
            <a:r>
              <a:rPr lang="en-US" altLang="zh-TW" dirty="0"/>
              <a:t>, Object&gt; </a:t>
            </a:r>
            <a:r>
              <a:rPr lang="en-US" altLang="zh-TW" dirty="0" smtClean="0"/>
              <a:t>data </a:t>
            </a:r>
            <a:r>
              <a:rPr lang="en-US" altLang="zh-TW" dirty="0"/>
              <a:t>= </a:t>
            </a:r>
            <a:r>
              <a:rPr lang="en-US" altLang="zh-TW" b="1" dirty="0"/>
              <a:t>new </a:t>
            </a:r>
            <a:r>
              <a:rPr lang="en-US" altLang="zh-TW" b="1" dirty="0" err="1"/>
              <a:t>HashMap</a:t>
            </a:r>
            <a:r>
              <a:rPr lang="en-US" altLang="zh-TW" b="1" dirty="0"/>
              <a:t>&lt;String, Object&gt;(); </a:t>
            </a:r>
            <a:endParaRPr lang="en-US" altLang="zh-TW" b="1" dirty="0" smtClean="0"/>
          </a:p>
          <a:p>
            <a:pPr marL="0" indent="0">
              <a:buNone/>
            </a:pPr>
            <a:r>
              <a:rPr lang="en-US" altLang="zh-TW" dirty="0" err="1" smtClean="0"/>
              <a:t>data.put</a:t>
            </a:r>
            <a:r>
              <a:rPr lang="en-US" altLang="zh-TW" dirty="0" smtClean="0"/>
              <a:t>(“id”,”01”)</a:t>
            </a:r>
            <a:r>
              <a:rPr lang="en-US" altLang="zh-TW" dirty="0"/>
              <a:t> </a:t>
            </a:r>
            <a:r>
              <a:rPr lang="en-US" altLang="zh-TW" dirty="0" smtClean="0"/>
              <a:t>;</a:t>
            </a:r>
            <a:r>
              <a:rPr lang="en-US" altLang="zh-TW" dirty="0" smtClean="0">
                <a:solidFill>
                  <a:srgbClr val="FF0000"/>
                </a:solidFill>
              </a:rPr>
              <a:t>//$F{id}</a:t>
            </a:r>
          </a:p>
          <a:p>
            <a:pPr marL="0" indent="0">
              <a:buNone/>
            </a:pPr>
            <a:r>
              <a:rPr lang="en-US" altLang="zh-TW" dirty="0" err="1"/>
              <a:t>data.put</a:t>
            </a:r>
            <a:r>
              <a:rPr lang="en-US" altLang="zh-TW" dirty="0" smtClean="0"/>
              <a:t>(“</a:t>
            </a:r>
            <a:r>
              <a:rPr lang="en-US" altLang="zh-TW" dirty="0" err="1" smtClean="0"/>
              <a:t>title”,”java</a:t>
            </a:r>
            <a:r>
              <a:rPr lang="en-US" altLang="zh-TW" dirty="0" smtClean="0"/>
              <a:t>”) </a:t>
            </a:r>
            <a:r>
              <a:rPr lang="en-US" altLang="zh-TW" dirty="0"/>
              <a:t>;</a:t>
            </a:r>
            <a:r>
              <a:rPr lang="en-US" altLang="zh-TW" dirty="0">
                <a:solidFill>
                  <a:srgbClr val="FF0000"/>
                </a:solidFill>
              </a:rPr>
              <a:t>//$</a:t>
            </a:r>
            <a:r>
              <a:rPr lang="en-US" altLang="zh-TW" dirty="0" smtClean="0">
                <a:solidFill>
                  <a:srgbClr val="FF0000"/>
                </a:solidFill>
              </a:rPr>
              <a:t>F{title}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/>
              <a:t>data.put</a:t>
            </a:r>
            <a:r>
              <a:rPr lang="en-US" altLang="zh-TW" dirty="0" smtClean="0"/>
              <a:t>(“postTime”,”09:30”) </a:t>
            </a:r>
            <a:r>
              <a:rPr lang="en-US" altLang="zh-TW" dirty="0"/>
              <a:t>;</a:t>
            </a:r>
            <a:r>
              <a:rPr lang="en-US" altLang="zh-TW" dirty="0">
                <a:solidFill>
                  <a:srgbClr val="FF0000"/>
                </a:solidFill>
              </a:rPr>
              <a:t>//$</a:t>
            </a:r>
            <a:r>
              <a:rPr lang="en-US" altLang="zh-TW" dirty="0" smtClean="0">
                <a:solidFill>
                  <a:srgbClr val="FF0000"/>
                </a:solidFill>
              </a:rPr>
              <a:t>F{</a:t>
            </a:r>
            <a:r>
              <a:rPr lang="en-US" altLang="zh-TW" dirty="0" err="1" smtClean="0">
                <a:solidFill>
                  <a:srgbClr val="FF0000"/>
                </a:solidFill>
              </a:rPr>
              <a:t>postTime</a:t>
            </a:r>
            <a:r>
              <a:rPr lang="en-US" altLang="zh-TW" dirty="0" smtClean="0">
                <a:solidFill>
                  <a:srgbClr val="FF0000"/>
                </a:solidFill>
              </a:rPr>
              <a:t>}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err="1"/>
              <a:t>list.add</a:t>
            </a:r>
            <a:r>
              <a:rPr lang="en-US" altLang="zh-TW" dirty="0"/>
              <a:t>(data</a:t>
            </a:r>
            <a:r>
              <a:rPr lang="en-US" altLang="zh-TW" dirty="0" smtClean="0"/>
              <a:t>);}</a:t>
            </a:r>
            <a:endParaRPr lang="en-US" altLang="zh-TW" dirty="0"/>
          </a:p>
        </p:txBody>
      </p:sp>
      <p:sp>
        <p:nvSpPr>
          <p:cNvPr id="6" name="矩形 5"/>
          <p:cNvSpPr/>
          <p:nvPr/>
        </p:nvSpPr>
        <p:spPr>
          <a:xfrm>
            <a:off x="751796" y="1272122"/>
            <a:ext cx="914757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500" b="1" dirty="0" smtClean="0">
                <a:solidFill>
                  <a:srgbClr val="7030A0"/>
                </a:solidFill>
              </a:rPr>
              <a:t>java</a:t>
            </a:r>
            <a:r>
              <a:rPr lang="zh-TW" altLang="en-US" sz="2500" b="1" dirty="0" smtClean="0">
                <a:solidFill>
                  <a:srgbClr val="7030A0"/>
                </a:solidFill>
              </a:rPr>
              <a:t>部分</a:t>
            </a:r>
            <a:endParaRPr lang="zh-TW" altLang="en-US" sz="2500" b="1" dirty="0">
              <a:solidFill>
                <a:srgbClr val="7030A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442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576470" y="125404"/>
            <a:ext cx="10472529" cy="1609344"/>
          </a:xfrm>
        </p:spPr>
        <p:txBody>
          <a:bodyPr>
            <a:normAutofit/>
          </a:bodyPr>
          <a:lstStyle/>
          <a:p>
            <a:pPr fontAlgn="base"/>
            <a:r>
              <a:rPr kumimoji="1" lang="zh-TW" altLang="en-US" sz="4800" dirty="0" smtClean="0"/>
              <a:t>元素</a:t>
            </a:r>
            <a:r>
              <a:rPr kumimoji="1" lang="en-US" altLang="zh-TW" sz="4800" dirty="0" smtClean="0"/>
              <a:t>(</a:t>
            </a:r>
            <a:r>
              <a:rPr lang="de-DE" altLang="zh-TW" sz="5000" b="1" dirty="0" smtClean="0">
                <a:latin typeface="+mj-ea"/>
              </a:rPr>
              <a:t>Text Field)</a:t>
            </a:r>
            <a:endParaRPr lang="de-DE" altLang="zh-TW" sz="5000" dirty="0">
              <a:latin typeface="+mj-ea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51796" y="2052800"/>
            <a:ext cx="10797474" cy="42199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mr-IN" altLang="zh-TW" dirty="0" smtClean="0"/>
              <a:t>// </a:t>
            </a:r>
            <a:r>
              <a:rPr lang="zh-TW" altLang="mr-IN" dirty="0"/>
              <a:t>產出</a:t>
            </a:r>
            <a:r>
              <a:rPr lang="zh-TW" altLang="mr-IN" dirty="0" smtClean="0"/>
              <a:t>報表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i="1" dirty="0">
                <a:solidFill>
                  <a:srgbClr val="FF0000"/>
                </a:solidFill>
              </a:rPr>
              <a:t>// </a:t>
            </a:r>
            <a:r>
              <a:rPr lang="en-US" altLang="zh-TW" i="1" dirty="0" err="1">
                <a:solidFill>
                  <a:srgbClr val="FF0000"/>
                </a:solidFill>
              </a:rPr>
              <a:t>ireport</a:t>
            </a:r>
            <a:r>
              <a:rPr lang="zh-TW" altLang="en-US" i="1" dirty="0">
                <a:solidFill>
                  <a:srgbClr val="FF0000"/>
                </a:solidFill>
              </a:rPr>
              <a:t>已經編譯成</a:t>
            </a:r>
            <a:r>
              <a:rPr lang="en-US" altLang="zh-TW" i="1" dirty="0">
                <a:solidFill>
                  <a:srgbClr val="FF0000"/>
                </a:solidFill>
              </a:rPr>
              <a:t>jasper</a:t>
            </a:r>
            <a:r>
              <a:rPr lang="zh-TW" altLang="en-US" i="1" dirty="0">
                <a:solidFill>
                  <a:srgbClr val="FF0000"/>
                </a:solidFill>
              </a:rPr>
              <a:t>檔，程式只需產生</a:t>
            </a:r>
            <a:r>
              <a:rPr lang="en-US" altLang="zh-TW" i="1" dirty="0" err="1">
                <a:solidFill>
                  <a:srgbClr val="FF0000"/>
                </a:solidFill>
              </a:rPr>
              <a:t>JasperPrint</a:t>
            </a:r>
            <a:r>
              <a:rPr lang="zh-TW" altLang="en-US" i="1" dirty="0">
                <a:solidFill>
                  <a:srgbClr val="FF0000"/>
                </a:solidFill>
              </a:rPr>
              <a:t>物件再匯出</a:t>
            </a:r>
            <a:r>
              <a:rPr lang="zh-TW" altLang="en-US" i="1" dirty="0" smtClean="0">
                <a:solidFill>
                  <a:srgbClr val="FF0000"/>
                </a:solidFill>
              </a:rPr>
              <a:t>文件</a:t>
            </a:r>
            <a:r>
              <a:rPr lang="en-US" altLang="zh-TW" i="1" dirty="0" smtClean="0">
                <a:solidFill>
                  <a:srgbClr val="FF0000"/>
                </a:solidFill>
              </a:rPr>
              <a:t>(p.5)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 err="1" smtClean="0"/>
              <a:t>JasperPrint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jasperPrint</a:t>
            </a:r>
            <a:r>
              <a:rPr lang="en-US" altLang="zh-TW" dirty="0" smtClean="0"/>
              <a:t> </a:t>
            </a:r>
            <a:r>
              <a:rPr lang="en-US" altLang="zh-TW" dirty="0"/>
              <a:t>= </a:t>
            </a:r>
            <a:r>
              <a:rPr lang="en-US" altLang="zh-TW" dirty="0" err="1" smtClean="0"/>
              <a:t>JasperFillManager.</a:t>
            </a:r>
            <a:r>
              <a:rPr lang="en-US" altLang="zh-TW" i="1" dirty="0" err="1" smtClean="0"/>
              <a:t>fillReport</a:t>
            </a:r>
            <a:r>
              <a:rPr lang="en-US" altLang="zh-TW" i="1" dirty="0" smtClean="0"/>
              <a:t>(“</a:t>
            </a:r>
            <a:r>
              <a:rPr lang="en-US" altLang="zh-TW" b="1" i="1" dirty="0" err="1"/>
              <a:t>jasperReport</a:t>
            </a:r>
            <a:r>
              <a:rPr lang="en-US" altLang="zh-TW" i="1" dirty="0" smtClean="0"/>
              <a:t>”, </a:t>
            </a:r>
            <a:r>
              <a:rPr lang="en-US" altLang="zh-TW" b="1" i="1" dirty="0">
                <a:solidFill>
                  <a:srgbClr val="FF0000"/>
                </a:solidFill>
              </a:rPr>
              <a:t>parameters</a:t>
            </a:r>
            <a:r>
              <a:rPr lang="en-US" altLang="zh-TW" i="1" dirty="0"/>
              <a:t>, </a:t>
            </a:r>
            <a:r>
              <a:rPr lang="en-US" altLang="zh-TW" i="1" dirty="0" smtClean="0"/>
              <a:t>new </a:t>
            </a:r>
            <a:r>
              <a:rPr lang="en-US" altLang="zh-TW" dirty="0" err="1"/>
              <a:t>JRBeanCollectionDataSource</a:t>
            </a:r>
            <a:r>
              <a:rPr lang="en-US" altLang="zh-TW" i="1" dirty="0" smtClean="0"/>
              <a:t>(</a:t>
            </a:r>
            <a:r>
              <a:rPr lang="en-US" altLang="zh-TW" b="1" dirty="0" smtClean="0">
                <a:solidFill>
                  <a:srgbClr val="FF0000"/>
                </a:solidFill>
              </a:rPr>
              <a:t>list</a:t>
            </a:r>
            <a:r>
              <a:rPr lang="en-US" altLang="zh-TW" i="1" dirty="0" smtClean="0"/>
              <a:t>));</a:t>
            </a:r>
            <a:endParaRPr lang="zh-TW" altLang="en-US" i="1" dirty="0" smtClean="0"/>
          </a:p>
          <a:p>
            <a:pPr marL="0" indent="0">
              <a:buNone/>
            </a:pPr>
            <a:r>
              <a:rPr lang="en-US" altLang="zh-TW" i="1" dirty="0" smtClean="0"/>
              <a:t>//</a:t>
            </a:r>
            <a:r>
              <a:rPr lang="en-US" altLang="zh-TW" dirty="0" err="1"/>
              <a:t>JasperPrint</a:t>
            </a:r>
            <a:r>
              <a:rPr lang="en-US" altLang="zh-TW" dirty="0"/>
              <a:t> </a:t>
            </a:r>
            <a:r>
              <a:rPr lang="en-US" altLang="zh-TW" dirty="0" err="1"/>
              <a:t>jasperPrint</a:t>
            </a:r>
            <a:r>
              <a:rPr lang="en-US" altLang="zh-TW" dirty="0"/>
              <a:t> = </a:t>
            </a:r>
            <a:r>
              <a:rPr lang="en-US" altLang="zh-TW" dirty="0" err="1" smtClean="0"/>
              <a:t>JasperFillManager.</a:t>
            </a:r>
            <a:r>
              <a:rPr lang="en-US" altLang="zh-TW" i="1" dirty="0" err="1" smtClean="0"/>
              <a:t>fillReport</a:t>
            </a:r>
            <a:r>
              <a:rPr lang="en-US" altLang="zh-TW" i="1" dirty="0" smtClean="0"/>
              <a:t>(</a:t>
            </a:r>
            <a:r>
              <a:rPr lang="en-US" altLang="zh-TW" b="1" i="1" dirty="0" err="1" smtClean="0"/>
              <a:t>jasperReport</a:t>
            </a:r>
            <a:r>
              <a:rPr lang="en-US" altLang="zh-TW" i="1" dirty="0" smtClean="0"/>
              <a:t>, </a:t>
            </a:r>
            <a:r>
              <a:rPr lang="en-US" altLang="zh-TW" i="1" dirty="0"/>
              <a:t>parameters, new </a:t>
            </a:r>
            <a:r>
              <a:rPr lang="en-US" altLang="zh-TW" i="1" dirty="0" err="1"/>
              <a:t>JREmptyDataSource</a:t>
            </a:r>
            <a:r>
              <a:rPr lang="en-US" altLang="zh-TW" i="1" dirty="0" smtClean="0"/>
              <a:t>());</a:t>
            </a:r>
            <a:r>
              <a:rPr lang="en-US" altLang="zh-TW" i="1" dirty="0">
                <a:solidFill>
                  <a:srgbClr val="FF0000"/>
                </a:solidFill>
              </a:rPr>
              <a:t> // </a:t>
            </a:r>
            <a:r>
              <a:rPr lang="zh-TW" altLang="en-US" i="1" dirty="0" smtClean="0">
                <a:solidFill>
                  <a:srgbClr val="FF0000"/>
                </a:solidFill>
              </a:rPr>
              <a:t>若沒資料</a:t>
            </a:r>
          </a:p>
          <a:p>
            <a:pPr marL="0" indent="0">
              <a:buNone/>
            </a:pPr>
            <a:endParaRPr lang="en-US" altLang="zh-TW" i="1" dirty="0" smtClean="0"/>
          </a:p>
          <a:p>
            <a:pPr marL="0" indent="0">
              <a:buNone/>
            </a:pPr>
            <a:r>
              <a:rPr lang="en-US" altLang="zh-TW" dirty="0" smtClean="0"/>
              <a:t>final </a:t>
            </a:r>
            <a:r>
              <a:rPr lang="en-US" altLang="zh-TW" dirty="0" err="1"/>
              <a:t>FileOutputStream</a:t>
            </a:r>
            <a:r>
              <a:rPr lang="en-US" altLang="zh-TW" dirty="0"/>
              <a:t> </a:t>
            </a:r>
            <a:r>
              <a:rPr lang="en-US" altLang="zh-TW" dirty="0" err="1"/>
              <a:t>fos</a:t>
            </a:r>
            <a:r>
              <a:rPr lang="en-US" altLang="zh-TW" dirty="0"/>
              <a:t> = new </a:t>
            </a:r>
            <a:r>
              <a:rPr lang="en-US" altLang="zh-TW" dirty="0" err="1" smtClean="0"/>
              <a:t>FileOutputStream</a:t>
            </a:r>
            <a:r>
              <a:rPr lang="en-US" altLang="zh-TW" dirty="0" smtClean="0"/>
              <a:t>(</a:t>
            </a:r>
            <a:r>
              <a:rPr lang="en-US" altLang="zh-TW" dirty="0"/>
              <a:t>new File</a:t>
            </a:r>
            <a:r>
              <a:rPr lang="en-US" altLang="zh-TW" dirty="0" smtClean="0"/>
              <a:t>("</a:t>
            </a:r>
            <a:r>
              <a:rPr lang="en-US" altLang="zh-TW" i="1" dirty="0"/>
              <a:t> </a:t>
            </a:r>
            <a:r>
              <a:rPr lang="en-US" altLang="zh-TW" i="1" dirty="0" err="1"/>
              <a:t>myReport.pdf</a:t>
            </a:r>
            <a:r>
              <a:rPr lang="en-US" altLang="zh-TW" i="1" dirty="0"/>
              <a:t> </a:t>
            </a:r>
            <a:r>
              <a:rPr lang="en-US" altLang="zh-TW" dirty="0" smtClean="0"/>
              <a:t>"));</a:t>
            </a:r>
            <a:endParaRPr lang="zh-TW" altLang="en-US" dirty="0" smtClean="0"/>
          </a:p>
          <a:p>
            <a:pPr marL="0" indent="0">
              <a:buNone/>
            </a:pPr>
            <a:r>
              <a:rPr lang="en-US" altLang="zh-TW" dirty="0" err="1" smtClean="0"/>
              <a:t>JasperExportManager.</a:t>
            </a:r>
            <a:r>
              <a:rPr lang="en-US" altLang="zh-TW" i="1" dirty="0" err="1" smtClean="0"/>
              <a:t>exportReportToPdfStream</a:t>
            </a:r>
            <a:r>
              <a:rPr lang="en-US" altLang="zh-TW" i="1" dirty="0" smtClean="0"/>
              <a:t>(</a:t>
            </a:r>
            <a:r>
              <a:rPr lang="en-US" altLang="zh-TW" i="1" dirty="0" err="1" smtClean="0"/>
              <a:t>jasperPrint</a:t>
            </a:r>
            <a:r>
              <a:rPr lang="en-US" altLang="zh-TW" i="1" dirty="0"/>
              <a:t>, </a:t>
            </a:r>
            <a:r>
              <a:rPr lang="en-US" altLang="zh-TW" i="1" dirty="0" err="1"/>
              <a:t>fos</a:t>
            </a:r>
            <a:r>
              <a:rPr lang="en-US" altLang="zh-TW" i="1" dirty="0"/>
              <a:t>);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51796" y="1272122"/>
            <a:ext cx="914757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500" b="1" dirty="0" smtClean="0">
                <a:solidFill>
                  <a:srgbClr val="7030A0"/>
                </a:solidFill>
              </a:rPr>
              <a:t>java</a:t>
            </a:r>
            <a:r>
              <a:rPr lang="zh-TW" altLang="en-US" sz="2500" b="1" dirty="0" smtClean="0">
                <a:solidFill>
                  <a:srgbClr val="7030A0"/>
                </a:solidFill>
              </a:rPr>
              <a:t>部分</a:t>
            </a:r>
            <a:endParaRPr lang="zh-TW" altLang="en-US" sz="2500" b="1" dirty="0">
              <a:solidFill>
                <a:srgbClr val="7030A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558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576470" y="125404"/>
            <a:ext cx="10472529" cy="1609344"/>
          </a:xfrm>
        </p:spPr>
        <p:txBody>
          <a:bodyPr>
            <a:normAutofit/>
          </a:bodyPr>
          <a:lstStyle/>
          <a:p>
            <a:pPr fontAlgn="base"/>
            <a:r>
              <a:rPr kumimoji="1" lang="zh-TW" altLang="en-US" sz="4800" dirty="0" smtClean="0"/>
              <a:t>元素</a:t>
            </a:r>
            <a:r>
              <a:rPr kumimoji="1" lang="en-US" altLang="zh-TW" sz="4800" dirty="0" smtClean="0"/>
              <a:t>(</a:t>
            </a:r>
            <a:r>
              <a:rPr lang="de-DE" altLang="zh-TW" sz="5000" b="1" dirty="0" smtClean="0">
                <a:latin typeface="+mj-ea"/>
              </a:rPr>
              <a:t>Text Field)</a:t>
            </a:r>
            <a:endParaRPr lang="de-DE" altLang="zh-TW" sz="5000" dirty="0">
              <a:latin typeface="+mj-ea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51796" y="2030988"/>
            <a:ext cx="5012900" cy="4568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500" dirty="0">
                <a:solidFill>
                  <a:srgbClr val="FF0000"/>
                </a:solidFill>
              </a:rPr>
              <a:t>*</a:t>
            </a:r>
            <a:r>
              <a:rPr lang="zh-TW" altLang="en-US" sz="2500" dirty="0" smtClean="0"/>
              <a:t>用來</a:t>
            </a:r>
            <a:r>
              <a:rPr lang="zh-TW" altLang="en-US" sz="2500" dirty="0"/>
              <a:t>儲存對某個表達式計算後的結果</a:t>
            </a:r>
            <a:r>
              <a:rPr lang="zh-TW" altLang="en-US" sz="2500" dirty="0" smtClean="0"/>
              <a:t>。</a:t>
            </a:r>
            <a:endParaRPr lang="de-DE" altLang="zh-TW" sz="2500" b="1" dirty="0"/>
          </a:p>
          <a:p>
            <a:pPr marL="0" indent="0">
              <a:buNone/>
            </a:pPr>
            <a:r>
              <a:rPr lang="en-US" altLang="zh-TW" sz="2500" dirty="0" smtClean="0">
                <a:solidFill>
                  <a:srgbClr val="FF0000"/>
                </a:solidFill>
              </a:rPr>
              <a:t>*</a:t>
            </a:r>
            <a:r>
              <a:rPr lang="en-US" altLang="zh-TW" sz="2500" dirty="0" smtClean="0"/>
              <a:t>Variables</a:t>
            </a:r>
            <a:r>
              <a:rPr lang="zh-TW" altLang="en-US" sz="2500" dirty="0"/>
              <a:t>是用來儲存對某個表達式計算後的結果，可以在報表中</a:t>
            </a:r>
            <a:r>
              <a:rPr lang="zh-TW" altLang="en-US" sz="2500" dirty="0" smtClean="0"/>
              <a:t>使用</a:t>
            </a:r>
            <a:r>
              <a:rPr lang="en-US" altLang="zh-TW" sz="2500" dirty="0" smtClean="0"/>
              <a:t>. $</a:t>
            </a:r>
            <a:r>
              <a:rPr lang="en-US" altLang="zh-TW" sz="2500" dirty="0"/>
              <a:t>V{variable name}</a:t>
            </a:r>
            <a:r>
              <a:rPr lang="zh-TW" altLang="en-US" sz="2500" dirty="0"/>
              <a:t>來表示，每個</a:t>
            </a:r>
            <a:r>
              <a:rPr lang="en-US" altLang="zh-TW" sz="2500" dirty="0"/>
              <a:t>Variable</a:t>
            </a:r>
            <a:r>
              <a:rPr lang="zh-TW" altLang="en-US" sz="2500" dirty="0"/>
              <a:t>也都一樣對應到一種</a:t>
            </a:r>
            <a:r>
              <a:rPr lang="en-US" altLang="zh-TW" sz="2500" dirty="0"/>
              <a:t>Java</a:t>
            </a:r>
            <a:r>
              <a:rPr lang="zh-TW" altLang="en-US" sz="2500" dirty="0" smtClean="0"/>
              <a:t>類別。</a:t>
            </a:r>
          </a:p>
          <a:p>
            <a:pPr marL="0" indent="0">
              <a:buNone/>
            </a:pPr>
            <a:r>
              <a:rPr kumimoji="1" lang="en-US" altLang="zh-TW" sz="2500" dirty="0" smtClean="0">
                <a:solidFill>
                  <a:srgbClr val="FF0000"/>
                </a:solidFill>
              </a:rPr>
              <a:t>*</a:t>
            </a:r>
            <a:r>
              <a:rPr kumimoji="1" lang="zh-TW" altLang="en-US" sz="2500" b="1" dirty="0" smtClean="0">
                <a:solidFill>
                  <a:srgbClr val="FF0000"/>
                </a:solidFill>
              </a:rPr>
              <a:t>可以配合自訂的</a:t>
            </a:r>
            <a:r>
              <a:rPr kumimoji="1" lang="en-US" altLang="zh-TW" sz="2500" b="1" dirty="0" smtClean="0">
                <a:solidFill>
                  <a:srgbClr val="FF0000"/>
                </a:solidFill>
              </a:rPr>
              <a:t>group</a:t>
            </a:r>
            <a:r>
              <a:rPr kumimoji="1" lang="zh-TW" altLang="en-US" sz="2500" b="1" dirty="0" smtClean="0">
                <a:solidFill>
                  <a:srgbClr val="FF0000"/>
                </a:solidFill>
              </a:rPr>
              <a:t>做加總和統計，</a:t>
            </a:r>
            <a:r>
              <a:rPr kumimoji="1" lang="en-US" altLang="zh-TW" sz="2500" b="1" dirty="0" err="1" smtClean="0">
                <a:solidFill>
                  <a:srgbClr val="FF0000"/>
                </a:solidFill>
              </a:rPr>
              <a:t>sql</a:t>
            </a:r>
            <a:r>
              <a:rPr kumimoji="1" lang="zh-TW" altLang="en-US" sz="2500" b="1" dirty="0" smtClean="0">
                <a:solidFill>
                  <a:srgbClr val="FF0000"/>
                </a:solidFill>
              </a:rPr>
              <a:t>可少做</a:t>
            </a:r>
            <a:r>
              <a:rPr kumimoji="1" lang="en-US" altLang="zh-TW" sz="2500" b="1" dirty="0" smtClean="0">
                <a:solidFill>
                  <a:srgbClr val="FF0000"/>
                </a:solidFill>
              </a:rPr>
              <a:t>group by</a:t>
            </a:r>
            <a:r>
              <a:rPr kumimoji="1" lang="zh-TW" altLang="en-US" sz="2500" b="1" dirty="0" smtClean="0">
                <a:solidFill>
                  <a:srgbClr val="FF0000"/>
                </a:solidFill>
              </a:rPr>
              <a:t>，</a:t>
            </a:r>
            <a:r>
              <a:rPr kumimoji="1" lang="en-US" altLang="zh-TW" sz="2500" b="1" dirty="0" smtClean="0">
                <a:solidFill>
                  <a:srgbClr val="FF0000"/>
                </a:solidFill>
              </a:rPr>
              <a:t>java</a:t>
            </a:r>
            <a:r>
              <a:rPr kumimoji="1" lang="zh-TW" altLang="en-US" sz="2500" b="1" dirty="0" smtClean="0">
                <a:solidFill>
                  <a:srgbClr val="FF0000"/>
                </a:solidFill>
              </a:rPr>
              <a:t>部分也省略一些計算。</a:t>
            </a:r>
          </a:p>
          <a:p>
            <a:pPr marL="0" indent="0">
              <a:buNone/>
            </a:pPr>
            <a:endParaRPr kumimoji="1" lang="zh-TW" altLang="en-US" sz="2500" dirty="0"/>
          </a:p>
        </p:txBody>
      </p:sp>
      <p:sp>
        <p:nvSpPr>
          <p:cNvPr id="6" name="矩形 5"/>
          <p:cNvSpPr/>
          <p:nvPr/>
        </p:nvSpPr>
        <p:spPr>
          <a:xfrm>
            <a:off x="751796" y="1400045"/>
            <a:ext cx="9147579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TW" sz="3500" b="1" dirty="0" smtClean="0">
                <a:solidFill>
                  <a:schemeClr val="accent2"/>
                </a:solidFill>
              </a:rPr>
              <a:t>Variables</a:t>
            </a:r>
            <a:endParaRPr lang="de-DE" altLang="zh-TW" sz="3500" b="1" dirty="0">
              <a:solidFill>
                <a:schemeClr val="accent2"/>
              </a:solidFill>
            </a:endParaRPr>
          </a:p>
        </p:txBody>
      </p:sp>
      <p:pic>
        <p:nvPicPr>
          <p:cNvPr id="7" name="內容版面配置區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696" y="1618705"/>
            <a:ext cx="6242222" cy="422550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949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576470" y="125404"/>
            <a:ext cx="10472529" cy="1609344"/>
          </a:xfrm>
        </p:spPr>
        <p:txBody>
          <a:bodyPr>
            <a:normAutofit/>
          </a:bodyPr>
          <a:lstStyle/>
          <a:p>
            <a:pPr fontAlgn="base"/>
            <a:r>
              <a:rPr kumimoji="1" lang="zh-TW" altLang="en-US" sz="4800" dirty="0" smtClean="0"/>
              <a:t>元素</a:t>
            </a:r>
            <a:r>
              <a:rPr kumimoji="1" lang="en-US" altLang="zh-TW" sz="4800" dirty="0" smtClean="0"/>
              <a:t>(</a:t>
            </a:r>
            <a:r>
              <a:rPr lang="de-DE" altLang="zh-TW" sz="5000" b="1" dirty="0" smtClean="0">
                <a:latin typeface="+mj-ea"/>
              </a:rPr>
              <a:t>Text Field)</a:t>
            </a:r>
            <a:endParaRPr lang="de-DE" altLang="zh-TW" sz="5000" dirty="0">
              <a:latin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1796" y="1400045"/>
            <a:ext cx="9147579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TW" sz="3500" b="1" dirty="0" smtClean="0">
                <a:solidFill>
                  <a:schemeClr val="accent2"/>
                </a:solidFill>
              </a:rPr>
              <a:t>Variables(Name)</a:t>
            </a:r>
            <a:endParaRPr lang="de-DE" altLang="zh-TW" sz="3500" b="1" dirty="0">
              <a:solidFill>
                <a:schemeClr val="accent2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1069848" y="2121407"/>
            <a:ext cx="3899717" cy="4339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500" dirty="0">
                <a:solidFill>
                  <a:srgbClr val="FF0000"/>
                </a:solidFill>
              </a:rPr>
              <a:t>* </a:t>
            </a:r>
            <a:r>
              <a:rPr lang="en-US" altLang="zh-TW" sz="2500" b="1" dirty="0"/>
              <a:t>Variable Class Type</a:t>
            </a:r>
            <a:r>
              <a:rPr lang="zh-TW" altLang="en-US" sz="2500" b="1" dirty="0"/>
              <a:t>：</a:t>
            </a:r>
            <a:endParaRPr lang="en-US" altLang="zh-TW" sz="2500" b="1" dirty="0"/>
          </a:p>
          <a:p>
            <a:pPr marL="0" indent="0">
              <a:buNone/>
            </a:pPr>
            <a:r>
              <a:rPr lang="zh-TW" altLang="en-US" sz="2500" dirty="0"/>
              <a:t>對應的</a:t>
            </a:r>
            <a:r>
              <a:rPr lang="en-US" altLang="zh-TW" sz="2500" dirty="0"/>
              <a:t>Java</a:t>
            </a:r>
            <a:r>
              <a:rPr lang="zh-TW" altLang="en-US" sz="2500" dirty="0" smtClean="0"/>
              <a:t>類別。</a:t>
            </a:r>
            <a:endParaRPr lang="en-US" altLang="zh-TW" sz="2500" dirty="0"/>
          </a:p>
          <a:p>
            <a:pPr marL="0" indent="0">
              <a:buNone/>
            </a:pPr>
            <a:r>
              <a:rPr lang="zh-TW" altLang="en-US" sz="2500" dirty="0"/>
              <a:t/>
            </a:r>
            <a:br>
              <a:rPr lang="zh-TW" altLang="en-US" sz="2500" dirty="0"/>
            </a:br>
            <a:r>
              <a:rPr lang="en-US" altLang="zh-TW" sz="2500" dirty="0">
                <a:solidFill>
                  <a:srgbClr val="FF0000"/>
                </a:solidFill>
              </a:rPr>
              <a:t> * </a:t>
            </a:r>
            <a:r>
              <a:rPr lang="en-US" altLang="zh-TW" sz="2500" b="1" dirty="0"/>
              <a:t>Calculation</a:t>
            </a:r>
            <a:r>
              <a:rPr lang="zh-TW" altLang="en-US" sz="2500" dirty="0"/>
              <a:t>：要如何對表達式做計算，</a:t>
            </a:r>
            <a:r>
              <a:rPr lang="en-US" altLang="zh-TW" sz="2500" dirty="0" err="1"/>
              <a:t>iReport</a:t>
            </a:r>
            <a:r>
              <a:rPr lang="zh-TW" altLang="en-US" sz="2500" dirty="0"/>
              <a:t>會根據指定的</a:t>
            </a:r>
            <a:r>
              <a:rPr lang="en-US" altLang="zh-TW" sz="2500" dirty="0"/>
              <a:t>Calculation</a:t>
            </a:r>
            <a:r>
              <a:rPr lang="zh-TW" altLang="en-US" sz="2500" dirty="0"/>
              <a:t>對從</a:t>
            </a:r>
            <a:r>
              <a:rPr lang="en-US" altLang="zh-TW" sz="2500" dirty="0" err="1"/>
              <a:t>Datasource</a:t>
            </a:r>
            <a:r>
              <a:rPr lang="zh-TW" altLang="en-US" sz="2500" dirty="0"/>
              <a:t>撈出來的每一筆資料做計算，並更新</a:t>
            </a:r>
            <a:r>
              <a:rPr lang="en-US" altLang="zh-TW" sz="2500" dirty="0"/>
              <a:t>Variable</a:t>
            </a:r>
            <a:r>
              <a:rPr lang="zh-TW" altLang="en-US" sz="2500" dirty="0"/>
              <a:t>的</a:t>
            </a:r>
            <a:r>
              <a:rPr lang="zh-TW" altLang="en-US" sz="2500" dirty="0" smtClean="0"/>
              <a:t>值。</a:t>
            </a:r>
            <a:endParaRPr kumimoji="1" lang="zh-TW" altLang="en-US" sz="25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85" y="1400045"/>
            <a:ext cx="5898740" cy="5401502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777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576470" y="125404"/>
            <a:ext cx="10472529" cy="1609344"/>
          </a:xfrm>
        </p:spPr>
        <p:txBody>
          <a:bodyPr>
            <a:normAutofit/>
          </a:bodyPr>
          <a:lstStyle/>
          <a:p>
            <a:pPr fontAlgn="base"/>
            <a:r>
              <a:rPr kumimoji="1" lang="zh-TW" altLang="en-US" sz="4800" dirty="0" smtClean="0"/>
              <a:t>元素</a:t>
            </a:r>
            <a:r>
              <a:rPr kumimoji="1" lang="en-US" altLang="zh-TW" sz="4800" dirty="0" smtClean="0"/>
              <a:t>(</a:t>
            </a:r>
            <a:r>
              <a:rPr lang="de-DE" altLang="zh-TW" sz="5000" b="1" dirty="0" smtClean="0">
                <a:latin typeface="+mj-ea"/>
              </a:rPr>
              <a:t>Text Field)</a:t>
            </a:r>
            <a:endParaRPr lang="de-DE" altLang="zh-TW" sz="5000" dirty="0">
              <a:latin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1796" y="1400045"/>
            <a:ext cx="9147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TW" sz="3500" b="1" dirty="0">
                <a:solidFill>
                  <a:schemeClr val="accent2"/>
                </a:solidFill>
              </a:rPr>
              <a:t>Variables(Name)</a:t>
            </a:r>
          </a:p>
          <a:p>
            <a:endParaRPr lang="de-DE" altLang="zh-TW" sz="3500" b="1" dirty="0">
              <a:solidFill>
                <a:schemeClr val="accent2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1069848" y="2121408"/>
            <a:ext cx="9979151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500" dirty="0">
                <a:solidFill>
                  <a:srgbClr val="FF0000"/>
                </a:solidFill>
              </a:rPr>
              <a:t>* </a:t>
            </a:r>
            <a:r>
              <a:rPr lang="en-US" altLang="zh-TW" sz="2500" b="1" dirty="0" smtClean="0"/>
              <a:t>Reset </a:t>
            </a:r>
            <a:r>
              <a:rPr lang="en-US" altLang="zh-TW" sz="2500" b="1" dirty="0"/>
              <a:t>Type</a:t>
            </a:r>
            <a:r>
              <a:rPr lang="zh-TW" altLang="en-US" sz="2500" b="1" dirty="0" smtClean="0"/>
              <a:t>：</a:t>
            </a:r>
          </a:p>
          <a:p>
            <a:pPr marL="0" indent="0">
              <a:buNone/>
            </a:pPr>
            <a:r>
              <a:rPr lang="en-US" altLang="zh-TW" sz="2500" dirty="0" smtClean="0"/>
              <a:t>Variable</a:t>
            </a:r>
            <a:r>
              <a:rPr lang="zh-TW" altLang="en-US" sz="2500" dirty="0"/>
              <a:t>在什麼時候進行重置</a:t>
            </a:r>
            <a:r>
              <a:rPr lang="en-US" altLang="zh-TW" sz="2500" dirty="0"/>
              <a:t>(</a:t>
            </a:r>
            <a:r>
              <a:rPr lang="zh-TW" altLang="en-US" sz="2500" dirty="0"/>
              <a:t>初始化</a:t>
            </a:r>
            <a:r>
              <a:rPr lang="en-US" altLang="zh-TW" sz="2500" dirty="0" smtClean="0"/>
              <a:t>)</a:t>
            </a:r>
          </a:p>
          <a:p>
            <a:pPr marL="0" indent="0">
              <a:buNone/>
            </a:pPr>
            <a:endParaRPr kumimoji="1" lang="en-US" altLang="zh-TW" sz="25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3443221"/>
            <a:ext cx="5473700" cy="28194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151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576470" y="125404"/>
            <a:ext cx="10472529" cy="1609344"/>
          </a:xfrm>
        </p:spPr>
        <p:txBody>
          <a:bodyPr>
            <a:normAutofit/>
          </a:bodyPr>
          <a:lstStyle/>
          <a:p>
            <a:pPr fontAlgn="base"/>
            <a:r>
              <a:rPr kumimoji="1" lang="zh-TW" altLang="en-US" sz="4800" dirty="0" smtClean="0"/>
              <a:t>元素</a:t>
            </a:r>
            <a:r>
              <a:rPr kumimoji="1" lang="en-US" altLang="zh-TW" sz="4800" dirty="0" smtClean="0"/>
              <a:t>(</a:t>
            </a:r>
            <a:r>
              <a:rPr lang="de-DE" altLang="zh-TW" sz="5000" b="1" dirty="0" smtClean="0">
                <a:latin typeface="+mj-ea"/>
              </a:rPr>
              <a:t>Text Field)</a:t>
            </a:r>
            <a:endParaRPr lang="de-DE" altLang="zh-TW" sz="5000" dirty="0">
              <a:latin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1796" y="1400045"/>
            <a:ext cx="9147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TW" sz="3500" b="1" dirty="0">
                <a:solidFill>
                  <a:schemeClr val="accent2"/>
                </a:solidFill>
              </a:rPr>
              <a:t>Variables(Name)</a:t>
            </a:r>
          </a:p>
          <a:p>
            <a:endParaRPr lang="de-DE" altLang="zh-TW" sz="3500" b="1" dirty="0">
              <a:solidFill>
                <a:schemeClr val="accent2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1069848" y="2121408"/>
            <a:ext cx="4178013" cy="405079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FF0000"/>
                </a:solidFill>
              </a:rPr>
              <a:t> * </a:t>
            </a:r>
            <a:r>
              <a:rPr lang="en-US" altLang="zh-TW" sz="2800" b="1" dirty="0" smtClean="0"/>
              <a:t>Reset </a:t>
            </a:r>
            <a:r>
              <a:rPr lang="en-US" altLang="zh-TW" sz="2800" b="1" dirty="0"/>
              <a:t>group</a:t>
            </a:r>
            <a:r>
              <a:rPr lang="zh-TW" altLang="en-US" sz="2800" b="1" dirty="0" smtClean="0"/>
              <a:t>：</a:t>
            </a:r>
            <a:endParaRPr lang="en-US" altLang="zh-TW" sz="2800" b="1" dirty="0" smtClean="0"/>
          </a:p>
          <a:p>
            <a:pPr marL="0" indent="0">
              <a:buNone/>
            </a:pPr>
            <a:r>
              <a:rPr lang="zh-TW" altLang="en-US" sz="2800" dirty="0" smtClean="0"/>
              <a:t>搭配</a:t>
            </a:r>
            <a:r>
              <a:rPr lang="en-US" altLang="zh-TW" sz="2800" dirty="0" smtClean="0"/>
              <a:t>Reset </a:t>
            </a:r>
            <a:r>
              <a:rPr lang="en-US" altLang="zh-TW" sz="2800" dirty="0"/>
              <a:t>Type</a:t>
            </a:r>
            <a:r>
              <a:rPr lang="zh-TW" altLang="en-US" sz="2800" dirty="0" smtClean="0"/>
              <a:t>選擇</a:t>
            </a:r>
            <a:r>
              <a:rPr lang="en-US" altLang="zh-TW" sz="2800" dirty="0" smtClean="0"/>
              <a:t>Group </a:t>
            </a:r>
          </a:p>
          <a:p>
            <a:pPr marL="0" indent="0">
              <a:buNone/>
            </a:pPr>
            <a:r>
              <a:rPr lang="en-US" altLang="zh-TW" sz="2800" dirty="0"/>
              <a:t> </a:t>
            </a:r>
            <a:r>
              <a:rPr lang="en-US" altLang="zh-TW" sz="2800" dirty="0" smtClean="0"/>
              <a:t>  </a:t>
            </a:r>
            <a:r>
              <a:rPr lang="zh-TW" altLang="en-US" sz="2800" dirty="0" smtClean="0"/>
              <a:t>時使用</a:t>
            </a:r>
            <a:endParaRPr lang="en-US" altLang="zh-TW" sz="2800" dirty="0" smtClean="0"/>
          </a:p>
          <a:p>
            <a:pPr marL="0" indent="0">
              <a:buNone/>
            </a:pPr>
            <a:r>
              <a:rPr lang="en-US" altLang="zh-TW" sz="2800" dirty="0"/>
              <a:t/>
            </a:r>
            <a:br>
              <a:rPr lang="en-US" altLang="zh-TW" sz="2800" dirty="0"/>
            </a:br>
            <a:r>
              <a:rPr lang="en-US" altLang="zh-TW" sz="2800" dirty="0">
                <a:solidFill>
                  <a:srgbClr val="FF0000"/>
                </a:solidFill>
              </a:rPr>
              <a:t> * </a:t>
            </a:r>
            <a:r>
              <a:rPr lang="en-US" altLang="zh-TW" sz="2800" b="1" dirty="0" smtClean="0"/>
              <a:t>Increment </a:t>
            </a:r>
            <a:r>
              <a:rPr lang="en-US" altLang="zh-TW" sz="2800" b="1" dirty="0"/>
              <a:t>Type</a:t>
            </a:r>
            <a:r>
              <a:rPr lang="zh-TW" altLang="en-US" sz="2800" b="1" dirty="0" smtClean="0"/>
              <a:t>：</a:t>
            </a:r>
            <a:endParaRPr lang="en-US" altLang="zh-TW" sz="2800" b="1" dirty="0" smtClean="0"/>
          </a:p>
          <a:p>
            <a:pPr marL="0" indent="0">
              <a:buNone/>
            </a:pPr>
            <a:r>
              <a:rPr lang="zh-TW" altLang="en-US" sz="2800" dirty="0" smtClean="0"/>
              <a:t>這</a:t>
            </a:r>
            <a:r>
              <a:rPr lang="zh-TW" altLang="en-US" sz="2800" dirty="0"/>
              <a:t>個網路上寫的定義有點籠統，應該可以理解成</a:t>
            </a:r>
            <a:r>
              <a:rPr lang="en-US" altLang="zh-TW" sz="2800" dirty="0"/>
              <a:t>Variable</a:t>
            </a:r>
            <a:r>
              <a:rPr lang="zh-TW" altLang="en-US" sz="2800" dirty="0"/>
              <a:t>在什麼時候做計算</a:t>
            </a:r>
            <a:endParaRPr kumimoji="1" lang="zh-TW" altLang="en-US" sz="25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85" y="1771984"/>
            <a:ext cx="6518146" cy="319758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17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576470" y="125404"/>
            <a:ext cx="10472529" cy="1609344"/>
          </a:xfrm>
        </p:spPr>
        <p:txBody>
          <a:bodyPr>
            <a:normAutofit/>
          </a:bodyPr>
          <a:lstStyle/>
          <a:p>
            <a:pPr fontAlgn="base"/>
            <a:r>
              <a:rPr kumimoji="1" lang="zh-TW" altLang="en-US" sz="4800" dirty="0" smtClean="0"/>
              <a:t>元素</a:t>
            </a:r>
            <a:r>
              <a:rPr kumimoji="1" lang="en-US" altLang="zh-TW" sz="4800" dirty="0" smtClean="0"/>
              <a:t>(</a:t>
            </a:r>
            <a:r>
              <a:rPr lang="de-DE" altLang="zh-TW" sz="5000" b="1" dirty="0" smtClean="0">
                <a:latin typeface="+mj-ea"/>
              </a:rPr>
              <a:t>Text Field)</a:t>
            </a:r>
            <a:endParaRPr lang="de-DE" altLang="zh-TW" sz="5000" dirty="0">
              <a:latin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1796" y="1400045"/>
            <a:ext cx="91475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TW" sz="3500" b="1" dirty="0">
                <a:solidFill>
                  <a:schemeClr val="accent2"/>
                </a:solidFill>
              </a:rPr>
              <a:t>Variables(Name)</a:t>
            </a:r>
          </a:p>
          <a:p>
            <a:endParaRPr lang="de-DE" altLang="zh-TW" sz="3500" b="1" dirty="0">
              <a:solidFill>
                <a:schemeClr val="accent2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1069848" y="2061773"/>
            <a:ext cx="10320395" cy="473659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FF0000"/>
                </a:solidFill>
              </a:rPr>
              <a:t> * </a:t>
            </a:r>
            <a:r>
              <a:rPr lang="en-US" altLang="zh-TW" sz="2800" b="1" dirty="0" smtClean="0"/>
              <a:t>Increment </a:t>
            </a:r>
            <a:r>
              <a:rPr lang="en-US" altLang="zh-TW" sz="2800" b="1" dirty="0"/>
              <a:t>group</a:t>
            </a:r>
            <a:r>
              <a:rPr lang="zh-TW" altLang="en-US" sz="2800" b="1" dirty="0" smtClean="0"/>
              <a:t>：</a:t>
            </a:r>
          </a:p>
          <a:p>
            <a:pPr marL="0" indent="0">
              <a:buNone/>
            </a:pPr>
            <a:r>
              <a:rPr lang="zh-TW" altLang="en-US" sz="2800" dirty="0" smtClean="0"/>
              <a:t>    搭配</a:t>
            </a:r>
            <a:r>
              <a:rPr lang="en-US" altLang="zh-TW" sz="2800" dirty="0"/>
              <a:t>Increment Type</a:t>
            </a:r>
            <a:r>
              <a:rPr lang="zh-TW" altLang="en-US" sz="2800" dirty="0"/>
              <a:t>選擇</a:t>
            </a:r>
            <a:r>
              <a:rPr lang="en-US" altLang="zh-TW" sz="2800" dirty="0"/>
              <a:t>Group</a:t>
            </a:r>
            <a:r>
              <a:rPr lang="zh-TW" altLang="en-US" sz="2800" dirty="0"/>
              <a:t>時使用</a:t>
            </a:r>
            <a:r>
              <a:rPr lang="en-US" altLang="zh-TW" sz="2800" dirty="0"/>
              <a:t/>
            </a:r>
            <a:br>
              <a:rPr lang="en-US" altLang="zh-TW" sz="2800" dirty="0"/>
            </a:br>
            <a:r>
              <a:rPr lang="en-US" altLang="zh-TW" sz="2800" dirty="0">
                <a:solidFill>
                  <a:srgbClr val="FF0000"/>
                </a:solidFill>
              </a:rPr>
              <a:t> * </a:t>
            </a:r>
            <a:r>
              <a:rPr lang="en-US" altLang="zh-TW" sz="2800" b="1" dirty="0" err="1" smtClean="0"/>
              <a:t>Incrementer</a:t>
            </a:r>
            <a:r>
              <a:rPr lang="en-US" altLang="zh-TW" sz="2800" b="1" dirty="0" smtClean="0"/>
              <a:t> </a:t>
            </a:r>
            <a:r>
              <a:rPr lang="en-US" altLang="zh-TW" sz="2800" b="1" dirty="0"/>
              <a:t>Factory Class Name</a:t>
            </a:r>
            <a:r>
              <a:rPr lang="zh-TW" altLang="en-US" sz="2800" b="1" dirty="0" smtClean="0"/>
              <a:t>：</a:t>
            </a:r>
          </a:p>
          <a:p>
            <a:pPr marL="0" indent="0">
              <a:buNone/>
            </a:pPr>
            <a:r>
              <a:rPr lang="zh-TW" altLang="en-US" sz="2800" dirty="0"/>
              <a:t> </a:t>
            </a:r>
            <a:r>
              <a:rPr lang="zh-TW" altLang="en-US" sz="2800" dirty="0" smtClean="0"/>
              <a:t>   用來</a:t>
            </a:r>
            <a:r>
              <a:rPr lang="zh-TW" altLang="en-US" sz="2800" dirty="0"/>
              <a:t>進行計算的一個</a:t>
            </a:r>
            <a:r>
              <a:rPr lang="en-US" altLang="zh-TW" sz="2800" dirty="0"/>
              <a:t>Java</a:t>
            </a:r>
            <a:r>
              <a:rPr lang="zh-TW" altLang="en-US" sz="2800" dirty="0"/>
              <a:t>類別，需要</a:t>
            </a:r>
            <a:r>
              <a:rPr lang="zh-TW" altLang="en-US" sz="2800" dirty="0" smtClean="0"/>
              <a:t>實作</a:t>
            </a:r>
          </a:p>
          <a:p>
            <a:pPr marL="0" indent="0">
              <a:buNone/>
            </a:pPr>
            <a:r>
              <a:rPr lang="zh-TW" altLang="en-US" sz="2800" dirty="0"/>
              <a:t> </a:t>
            </a:r>
            <a:r>
              <a:rPr lang="zh-TW" altLang="en-US" sz="2800" dirty="0" smtClean="0"/>
              <a:t>    </a:t>
            </a:r>
            <a:r>
              <a:rPr lang="en-US" altLang="zh-TW" sz="2800" dirty="0" err="1" smtClean="0"/>
              <a:t>net.sf.jasperreports.engine.fill.JRIncrementerFactory</a:t>
            </a:r>
            <a:r>
              <a:rPr lang="zh-TW" altLang="en-US" sz="2800" dirty="0" smtClean="0"/>
              <a:t>介面， </a:t>
            </a:r>
          </a:p>
          <a:p>
            <a:pPr marL="0" indent="0">
              <a:buNone/>
            </a:pPr>
            <a:r>
              <a:rPr lang="zh-TW" altLang="en-US" sz="2800" dirty="0"/>
              <a:t> </a:t>
            </a:r>
            <a:r>
              <a:rPr lang="zh-TW" altLang="en-US" sz="2800" dirty="0" smtClean="0"/>
              <a:t>   報表引擎會用它在執行期間根據</a:t>
            </a:r>
            <a:r>
              <a:rPr lang="en-US" altLang="zh-TW" sz="2800" dirty="0" smtClean="0"/>
              <a:t>Variable</a:t>
            </a:r>
            <a:r>
              <a:rPr lang="zh-TW" altLang="en-US" sz="2800" dirty="0" smtClean="0"/>
              <a:t>的</a:t>
            </a:r>
            <a:r>
              <a:rPr lang="en-US" altLang="zh-TW" sz="2800" dirty="0" smtClean="0"/>
              <a:t>Calculation</a:t>
            </a:r>
            <a:r>
              <a:rPr lang="zh-TW" altLang="en-US" sz="2800" dirty="0" smtClean="0"/>
              <a:t>屬性設</a:t>
            </a:r>
          </a:p>
          <a:p>
            <a:pPr marL="0" indent="0">
              <a:buNone/>
            </a:pPr>
            <a:r>
              <a:rPr lang="zh-TW" altLang="en-US" sz="2800" dirty="0"/>
              <a:t> </a:t>
            </a:r>
            <a:r>
              <a:rPr lang="zh-TW" altLang="en-US" sz="2800" dirty="0" smtClean="0"/>
              <a:t>   定來實體化</a:t>
            </a:r>
            <a:r>
              <a:rPr lang="en-US" altLang="zh-TW" sz="2800" dirty="0" err="1" smtClean="0"/>
              <a:t>Incrementer</a:t>
            </a:r>
            <a:r>
              <a:rPr lang="zh-TW" altLang="en-US" sz="2800" dirty="0" smtClean="0"/>
              <a:t>物件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>
                <a:solidFill>
                  <a:srgbClr val="FF0000"/>
                </a:solidFill>
              </a:rPr>
              <a:t> * </a:t>
            </a:r>
            <a:r>
              <a:rPr lang="en-US" altLang="zh-TW" sz="2800" b="1" dirty="0" smtClean="0"/>
              <a:t>Variable Expression</a:t>
            </a:r>
            <a:r>
              <a:rPr lang="zh-TW" altLang="en-US" sz="2800" b="1" dirty="0" smtClean="0"/>
              <a:t>：</a:t>
            </a:r>
          </a:p>
          <a:p>
            <a:pPr marL="0" indent="0">
              <a:buNone/>
            </a:pPr>
            <a:r>
              <a:rPr lang="zh-TW" altLang="en-US" sz="2800" dirty="0" smtClean="0"/>
              <a:t>    要用來迭代做計算的變數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>
                <a:solidFill>
                  <a:srgbClr val="FF0000"/>
                </a:solidFill>
              </a:rPr>
              <a:t> * </a:t>
            </a:r>
            <a:r>
              <a:rPr lang="en-US" altLang="zh-TW" sz="2800" b="1" dirty="0" smtClean="0"/>
              <a:t>Initial Value Expression</a:t>
            </a:r>
            <a:r>
              <a:rPr lang="zh-TW" altLang="en-US" sz="2800" b="1" dirty="0" smtClean="0"/>
              <a:t>：</a:t>
            </a:r>
          </a:p>
          <a:p>
            <a:pPr marL="0" indent="0">
              <a:buNone/>
            </a:pPr>
            <a:r>
              <a:rPr lang="zh-TW" altLang="en-US" sz="2800" dirty="0"/>
              <a:t> </a:t>
            </a:r>
            <a:r>
              <a:rPr lang="zh-TW" altLang="en-US" sz="2800" dirty="0" smtClean="0"/>
              <a:t>   </a:t>
            </a:r>
            <a:r>
              <a:rPr lang="en-US" altLang="zh-TW" sz="2800" dirty="0" smtClean="0"/>
              <a:t>Variable</a:t>
            </a:r>
            <a:r>
              <a:rPr lang="zh-TW" altLang="en-US" sz="2800" dirty="0" smtClean="0"/>
              <a:t>初始化時的值</a:t>
            </a:r>
            <a:endParaRPr kumimoji="1" lang="zh-TW" altLang="en-US" sz="25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929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元素</a:t>
            </a:r>
            <a:r>
              <a:rPr kumimoji="1" lang="en-US" altLang="zh-TW" dirty="0" smtClean="0"/>
              <a:t>(</a:t>
            </a:r>
            <a:r>
              <a:rPr lang="de-DE" altLang="zh-TW" b="1" dirty="0" smtClean="0"/>
              <a:t>Subreport)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388870"/>
            <a:ext cx="8670500" cy="4011928"/>
          </a:xfrm>
        </p:spPr>
      </p:pic>
      <p:sp>
        <p:nvSpPr>
          <p:cNvPr id="6" name="矩形 5"/>
          <p:cNvSpPr/>
          <p:nvPr/>
        </p:nvSpPr>
        <p:spPr>
          <a:xfrm>
            <a:off x="1069848" y="1764369"/>
            <a:ext cx="914757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500" b="1" dirty="0" err="1" smtClean="0">
                <a:solidFill>
                  <a:srgbClr val="7030A0"/>
                </a:solidFill>
              </a:rPr>
              <a:t>jrxml</a:t>
            </a:r>
            <a:r>
              <a:rPr lang="zh-TW" altLang="en-US" sz="2500" b="1" dirty="0" smtClean="0">
                <a:solidFill>
                  <a:srgbClr val="7030A0"/>
                </a:solidFill>
              </a:rPr>
              <a:t>設定部分</a:t>
            </a:r>
            <a:endParaRPr lang="zh-TW" altLang="en-US" sz="2500" b="1" dirty="0">
              <a:solidFill>
                <a:srgbClr val="7030A0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391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848" y="333545"/>
            <a:ext cx="10058400" cy="1609344"/>
          </a:xfrm>
        </p:spPr>
        <p:txBody>
          <a:bodyPr/>
          <a:lstStyle/>
          <a:p>
            <a:r>
              <a:rPr kumimoji="1" lang="zh-TW" altLang="en-US" dirty="0" smtClean="0"/>
              <a:t>元素</a:t>
            </a:r>
            <a:r>
              <a:rPr kumimoji="1" lang="en-US" altLang="zh-TW" dirty="0" smtClean="0"/>
              <a:t>(</a:t>
            </a:r>
            <a:r>
              <a:rPr lang="de-DE" altLang="zh-TW" b="1" dirty="0" smtClean="0"/>
              <a:t>Subreport)</a:t>
            </a:r>
            <a:endParaRPr kumimoji="1"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69848" y="1615102"/>
            <a:ext cx="914757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500" b="1" dirty="0" smtClean="0">
                <a:solidFill>
                  <a:srgbClr val="7030A0"/>
                </a:solidFill>
              </a:rPr>
              <a:t>java</a:t>
            </a:r>
            <a:r>
              <a:rPr lang="zh-TW" altLang="en-US" sz="2500" b="1" dirty="0" smtClean="0">
                <a:solidFill>
                  <a:srgbClr val="7030A0"/>
                </a:solidFill>
              </a:rPr>
              <a:t>部分</a:t>
            </a:r>
            <a:r>
              <a:rPr lang="en-US" altLang="zh-TW" sz="2500" b="1" dirty="0" smtClean="0">
                <a:solidFill>
                  <a:srgbClr val="7030A0"/>
                </a:solidFill>
              </a:rPr>
              <a:t>(</a:t>
            </a:r>
            <a:r>
              <a:rPr lang="zh-TW" altLang="en-US" sz="2500" b="1" dirty="0" smtClean="0">
                <a:solidFill>
                  <a:srgbClr val="7030A0"/>
                </a:solidFill>
              </a:rPr>
              <a:t>可參考</a:t>
            </a:r>
            <a:r>
              <a:rPr lang="en-US" altLang="zh-TW" sz="2500" b="1" dirty="0" smtClean="0">
                <a:solidFill>
                  <a:srgbClr val="7030A0"/>
                </a:solidFill>
              </a:rPr>
              <a:t>p.21~22)</a:t>
            </a:r>
            <a:endParaRPr lang="zh-TW" altLang="en-US" sz="2500" b="1" dirty="0">
              <a:solidFill>
                <a:srgbClr val="7030A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8" y="2092156"/>
            <a:ext cx="10058400" cy="4765843"/>
          </a:xfrm>
        </p:spPr>
        <p:txBody>
          <a:bodyPr>
            <a:normAutofit/>
          </a:bodyPr>
          <a:lstStyle/>
          <a:p>
            <a:r>
              <a:rPr lang="en-US" altLang="zh-TW" dirty="0"/>
              <a:t>Map&lt;String, Object&gt; parameters = new </a:t>
            </a:r>
            <a:r>
              <a:rPr lang="en-US" altLang="zh-TW" dirty="0" err="1"/>
              <a:t>HashMap</a:t>
            </a:r>
            <a:r>
              <a:rPr lang="en-US" altLang="zh-TW" dirty="0"/>
              <a:t>&lt;String, Object</a:t>
            </a:r>
            <a:r>
              <a:rPr lang="en-US" altLang="zh-TW" dirty="0" smtClean="0"/>
              <a:t>&gt;();</a:t>
            </a:r>
          </a:p>
          <a:p>
            <a:pPr marL="0" indent="0">
              <a:buNone/>
            </a:pPr>
            <a:r>
              <a:rPr lang="en-US" altLang="zh-TW" dirty="0"/>
              <a:t>// </a:t>
            </a:r>
            <a:r>
              <a:rPr lang="zh-TW" altLang="en-US" dirty="0"/>
              <a:t>讀入子報表，並塞到主報表的參數</a:t>
            </a:r>
            <a:r>
              <a:rPr lang="zh-TW" altLang="en-US" dirty="0" smtClean="0"/>
              <a:t>裡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 </a:t>
            </a:r>
            <a:r>
              <a:rPr lang="en-US" altLang="zh-TW" dirty="0" err="1"/>
              <a:t>JasperReport</a:t>
            </a:r>
            <a:r>
              <a:rPr lang="en-US" altLang="zh-TW" dirty="0"/>
              <a:t> </a:t>
            </a:r>
            <a:r>
              <a:rPr lang="en-US" altLang="zh-TW" dirty="0" err="1"/>
              <a:t>subreport</a:t>
            </a:r>
            <a:r>
              <a:rPr lang="en-US" altLang="zh-TW" dirty="0"/>
              <a:t> = (</a:t>
            </a:r>
            <a:r>
              <a:rPr lang="en-US" altLang="zh-TW" dirty="0" err="1"/>
              <a:t>JasperReport</a:t>
            </a:r>
            <a:r>
              <a:rPr lang="en-US" altLang="zh-TW" dirty="0"/>
              <a:t>) </a:t>
            </a:r>
            <a:r>
              <a:rPr lang="en-US" altLang="zh-TW" dirty="0" err="1" smtClean="0"/>
              <a:t>JRLoader.loadObjectFromFile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filePath</a:t>
            </a:r>
            <a:r>
              <a:rPr lang="en-US" altLang="zh-TW" dirty="0" smtClean="0"/>
              <a:t>); </a:t>
            </a:r>
          </a:p>
          <a:p>
            <a:pPr marL="0" indent="0">
              <a:buNone/>
            </a:pPr>
            <a:r>
              <a:rPr lang="en-US" altLang="zh-TW" b="1" dirty="0" err="1" smtClean="0">
                <a:solidFill>
                  <a:srgbClr val="FF0000"/>
                </a:solidFill>
              </a:rPr>
              <a:t>parameters.put</a:t>
            </a:r>
            <a:r>
              <a:rPr lang="en-US" altLang="zh-TW" b="1" dirty="0">
                <a:solidFill>
                  <a:srgbClr val="FF0000"/>
                </a:solidFill>
              </a:rPr>
              <a:t>("</a:t>
            </a:r>
            <a:r>
              <a:rPr lang="en-US" altLang="zh-TW" b="1" dirty="0" smtClean="0">
                <a:solidFill>
                  <a:srgbClr val="FF0000"/>
                </a:solidFill>
              </a:rPr>
              <a:t>SUBREPORT1", </a:t>
            </a:r>
            <a:r>
              <a:rPr lang="en-US" altLang="zh-TW" b="1" dirty="0" err="1">
                <a:solidFill>
                  <a:srgbClr val="FF0000"/>
                </a:solidFill>
              </a:rPr>
              <a:t>subreport</a:t>
            </a:r>
            <a:r>
              <a:rPr lang="en-US" altLang="zh-TW" b="1" dirty="0" smtClean="0">
                <a:solidFill>
                  <a:srgbClr val="FF0000"/>
                </a:solidFill>
              </a:rPr>
              <a:t>);</a:t>
            </a:r>
          </a:p>
          <a:p>
            <a:pPr marL="0" indent="0">
              <a:buNone/>
            </a:pPr>
            <a:endParaRPr kumimoji="1" lang="en-US" altLang="zh-TW" dirty="0" smtClean="0"/>
          </a:p>
          <a:p>
            <a:pPr marL="0" indent="0">
              <a:buNone/>
            </a:pPr>
            <a:r>
              <a:rPr lang="en-US" altLang="zh-TW" dirty="0"/>
              <a:t>Collection&lt;Map&lt;String, ?&gt;&gt; </a:t>
            </a:r>
            <a:r>
              <a:rPr lang="en-US" altLang="zh-TW" dirty="0" err="1" smtClean="0"/>
              <a:t>subList</a:t>
            </a:r>
            <a:r>
              <a:rPr lang="en-US" altLang="zh-TW" dirty="0" smtClean="0"/>
              <a:t> </a:t>
            </a:r>
            <a:r>
              <a:rPr lang="en-US" altLang="zh-TW" dirty="0"/>
              <a:t>= new </a:t>
            </a:r>
            <a:r>
              <a:rPr lang="en-US" altLang="zh-TW" dirty="0" err="1"/>
              <a:t>ArrayList</a:t>
            </a:r>
            <a:r>
              <a:rPr lang="en-US" altLang="zh-TW" dirty="0"/>
              <a:t>&lt;Map&lt;String, ?&gt;&gt;();</a:t>
            </a:r>
            <a:endParaRPr kumimoji="1" lang="en-US" altLang="zh-TW" dirty="0"/>
          </a:p>
          <a:p>
            <a:pPr marL="0" indent="0">
              <a:buNone/>
            </a:pPr>
            <a:r>
              <a:rPr lang="en-US" altLang="zh-TW" dirty="0"/>
              <a:t>f</a:t>
            </a:r>
            <a:r>
              <a:rPr lang="en-US" altLang="zh-TW" dirty="0" smtClean="0"/>
              <a:t>or(</a:t>
            </a:r>
            <a:r>
              <a:rPr lang="mr-IN" altLang="zh-TW" dirty="0" smtClean="0"/>
              <a:t>…</a:t>
            </a:r>
            <a:r>
              <a:rPr lang="en-US" altLang="zh-TW" dirty="0" smtClean="0"/>
              <a:t>..){</a:t>
            </a:r>
            <a:r>
              <a:rPr lang="en-US" altLang="zh-TW" dirty="0" err="1" smtClean="0"/>
              <a:t>subList.add</a:t>
            </a:r>
            <a:r>
              <a:rPr lang="en-US" altLang="zh-TW" dirty="0"/>
              <a:t>(</a:t>
            </a:r>
            <a:r>
              <a:rPr lang="mr-IN" altLang="zh-TW" dirty="0"/>
              <a:t>……</a:t>
            </a:r>
            <a:r>
              <a:rPr lang="en-US" altLang="zh-TW" dirty="0" smtClean="0"/>
              <a:t>.);}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// </a:t>
            </a:r>
            <a:r>
              <a:rPr lang="zh-TW" altLang="en-US" dirty="0"/>
              <a:t>使用 </a:t>
            </a:r>
            <a:r>
              <a:rPr lang="en-US" altLang="zh-TW" dirty="0" err="1"/>
              <a:t>JRMapCollectionDataSource</a:t>
            </a:r>
            <a:r>
              <a:rPr lang="en-US" altLang="zh-TW" dirty="0"/>
              <a:t> </a:t>
            </a:r>
            <a:r>
              <a:rPr lang="zh-TW" altLang="en-US" dirty="0"/>
              <a:t>打包資料成 </a:t>
            </a:r>
            <a:r>
              <a:rPr lang="en-US" altLang="zh-TW" dirty="0" err="1"/>
              <a:t>JRDataSource</a:t>
            </a:r>
            <a:r>
              <a:rPr lang="en-US" altLang="zh-TW" dirty="0"/>
              <a:t> </a:t>
            </a:r>
            <a:r>
              <a:rPr lang="zh-TW" altLang="en-US" dirty="0" smtClean="0"/>
              <a:t>介面。子報表</a:t>
            </a:r>
            <a:r>
              <a:rPr lang="zh-TW" altLang="en-US" dirty="0"/>
              <a:t>的 </a:t>
            </a:r>
            <a:r>
              <a:rPr lang="en-US" altLang="zh-TW" dirty="0"/>
              <a:t>data </a:t>
            </a:r>
            <a:r>
              <a:rPr lang="zh-TW" altLang="en-US" dirty="0"/>
              <a:t>一樣塞到主報表的參數裡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b="1" dirty="0" err="1" smtClean="0">
                <a:solidFill>
                  <a:srgbClr val="FF0000"/>
                </a:solidFill>
              </a:rPr>
              <a:t>parameters.put</a:t>
            </a:r>
            <a:r>
              <a:rPr lang="en-US" altLang="zh-TW" b="1" dirty="0">
                <a:solidFill>
                  <a:srgbClr val="FF0000"/>
                </a:solidFill>
              </a:rPr>
              <a:t>("</a:t>
            </a:r>
            <a:r>
              <a:rPr lang="en-US" altLang="zh-TW" b="1" dirty="0" smtClean="0">
                <a:solidFill>
                  <a:srgbClr val="FF0000"/>
                </a:solidFill>
              </a:rPr>
              <a:t>LIST1", </a:t>
            </a:r>
            <a:r>
              <a:rPr lang="en-US" altLang="zh-TW" b="1" dirty="0">
                <a:solidFill>
                  <a:srgbClr val="FF0000"/>
                </a:solidFill>
              </a:rPr>
              <a:t>new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JRMapCollectionDataSource</a:t>
            </a:r>
            <a:r>
              <a:rPr lang="en-US" altLang="zh-TW" b="1" dirty="0" smtClean="0">
                <a:solidFill>
                  <a:srgbClr val="FF0000"/>
                </a:solidFill>
              </a:rPr>
              <a:t>(</a:t>
            </a:r>
            <a:r>
              <a:rPr lang="en-US" altLang="zh-TW" b="1" dirty="0" err="1">
                <a:solidFill>
                  <a:srgbClr val="FF0000"/>
                </a:solidFill>
              </a:rPr>
              <a:t>subList</a:t>
            </a:r>
            <a:r>
              <a:rPr lang="en-US" altLang="zh-TW" b="1" dirty="0" smtClean="0">
                <a:solidFill>
                  <a:srgbClr val="FF0000"/>
                </a:solidFill>
              </a:rPr>
              <a:t>));</a:t>
            </a:r>
            <a:endParaRPr kumimoji="1"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65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13792" y="2254648"/>
            <a:ext cx="1075413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600" b="1" dirty="0" err="1" smtClean="0"/>
              <a:t>JasperReport</a:t>
            </a:r>
            <a:r>
              <a:rPr lang="zh-TW" altLang="en-US" sz="9600" b="1" dirty="0" smtClean="0"/>
              <a:t>應用</a:t>
            </a:r>
            <a:endParaRPr lang="zh-TW" altLang="en-US" sz="10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184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屬性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117979"/>
          </a:xfrm>
        </p:spPr>
        <p:txBody>
          <a:bodyPr>
            <a:normAutofit/>
          </a:bodyPr>
          <a:lstStyle/>
          <a:p>
            <a:r>
              <a:rPr kumimoji="1" lang="zh-TW" altLang="en-US" sz="2500" b="1" dirty="0" smtClean="0">
                <a:solidFill>
                  <a:schemeClr val="accent2"/>
                </a:solidFill>
              </a:rPr>
              <a:t>報表，組成</a:t>
            </a:r>
            <a:r>
              <a:rPr kumimoji="1" lang="en-US" altLang="zh-TW" sz="2500" b="1" dirty="0" smtClean="0">
                <a:solidFill>
                  <a:schemeClr val="accent2"/>
                </a:solidFill>
              </a:rPr>
              <a:t>(band)</a:t>
            </a:r>
            <a:r>
              <a:rPr kumimoji="1" lang="zh-TW" altLang="en-US" sz="2500" b="1" dirty="0" smtClean="0">
                <a:solidFill>
                  <a:schemeClr val="accent2"/>
                </a:solidFill>
              </a:rPr>
              <a:t>，元素都有屬性。</a:t>
            </a:r>
          </a:p>
          <a:p>
            <a:r>
              <a:rPr kumimoji="1" lang="zh-TW" altLang="en-US" sz="2500" b="1" dirty="0" smtClean="0"/>
              <a:t>詳細可參考：</a:t>
            </a:r>
            <a:r>
              <a:rPr kumimoji="1" lang="en-US" altLang="zh-TW" sz="2500" b="1" dirty="0" smtClean="0"/>
              <a:t>report</a:t>
            </a:r>
            <a:r>
              <a:rPr kumimoji="1" lang="zh-TW" altLang="en-US" sz="2500" b="1" dirty="0" smtClean="0"/>
              <a:t>屬性</a:t>
            </a:r>
            <a:r>
              <a:rPr kumimoji="1" lang="en-US" altLang="zh-TW" sz="2500" b="1" dirty="0" smtClean="0"/>
              <a:t>.</a:t>
            </a:r>
            <a:r>
              <a:rPr kumimoji="1" lang="en-US" altLang="zh-TW" sz="2500" b="1" dirty="0" err="1" smtClean="0"/>
              <a:t>xlsx</a:t>
            </a:r>
            <a:endParaRPr kumimoji="1" lang="zh-TW" altLang="en-US" sz="2500" b="1" dirty="0" smtClean="0"/>
          </a:p>
          <a:p>
            <a:endParaRPr kumimoji="1" lang="en-US" altLang="zh-TW" sz="2500" b="1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kumimoji="1" lang="zh-TW" altLang="en-US" sz="2500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85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參考資料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500" dirty="0"/>
              <a:t>範例參考：</a:t>
            </a:r>
            <a:r>
              <a:rPr lang="en-US" altLang="zh-TW" sz="2500" dirty="0"/>
              <a:t>http://</a:t>
            </a:r>
            <a:r>
              <a:rPr lang="en-US" altLang="zh-TW" sz="2500" dirty="0" err="1"/>
              <a:t>elim.iteye.com</a:t>
            </a:r>
            <a:r>
              <a:rPr lang="en-US" altLang="zh-TW" sz="2500" dirty="0"/>
              <a:t>/blog/1197595</a:t>
            </a:r>
            <a:endParaRPr lang="zh-TW" altLang="en-US" sz="2500" dirty="0"/>
          </a:p>
          <a:p>
            <a:r>
              <a:rPr kumimoji="1" lang="en-US" altLang="zh-TW" sz="2500" dirty="0" err="1" smtClean="0"/>
              <a:t>iReport</a:t>
            </a:r>
            <a:r>
              <a:rPr kumimoji="1" lang="zh-TW" altLang="en-US" sz="2500" dirty="0" smtClean="0"/>
              <a:t>學習筆記</a:t>
            </a:r>
            <a:r>
              <a:rPr kumimoji="1" lang="en-US" altLang="zh-TW" sz="2500" dirty="0" smtClean="0"/>
              <a:t>.doc</a:t>
            </a:r>
            <a:endParaRPr kumimoji="1" lang="zh-TW" altLang="en-US" sz="2500" dirty="0" smtClean="0"/>
          </a:p>
          <a:p>
            <a:r>
              <a:rPr kumimoji="1" lang="en-US" altLang="zh-TW" sz="2500" dirty="0" err="1" smtClean="0"/>
              <a:t>myReport.jrxml</a:t>
            </a:r>
            <a:endParaRPr kumimoji="1" lang="zh-TW" altLang="en-US" sz="25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995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TW" dirty="0" err="1" smtClean="0"/>
              <a:t>JasperReports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8" y="1848679"/>
            <a:ext cx="10058400" cy="477078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2700" b="1" dirty="0" smtClean="0"/>
              <a:t>(1.)</a:t>
            </a:r>
            <a:r>
              <a:rPr lang="zh-TW" altLang="en-US" sz="2700" b="1" dirty="0" smtClean="0"/>
              <a:t>開放</a:t>
            </a:r>
            <a:r>
              <a:rPr lang="zh-TW" altLang="en-US" sz="2700" b="1" dirty="0"/>
              <a:t>原始碼</a:t>
            </a:r>
            <a:r>
              <a:rPr lang="zh-TW" altLang="en-US" sz="2700" b="1" dirty="0" smtClean="0"/>
              <a:t>：</a:t>
            </a:r>
            <a:endParaRPr lang="en-US" altLang="zh-TW" sz="2700" b="1" dirty="0" smtClean="0"/>
          </a:p>
          <a:p>
            <a:pPr marL="0" indent="0">
              <a:buNone/>
            </a:pPr>
            <a:r>
              <a:rPr lang="en-US" altLang="zh-TW" sz="2700" dirty="0"/>
              <a:t> </a:t>
            </a:r>
            <a:r>
              <a:rPr lang="en-US" altLang="zh-TW" sz="2700" dirty="0" smtClean="0"/>
              <a:t>     </a:t>
            </a:r>
            <a:r>
              <a:rPr lang="zh-TW" altLang="en-US" sz="2700" dirty="0" smtClean="0"/>
              <a:t>完全</a:t>
            </a:r>
            <a:r>
              <a:rPr lang="zh-TW" altLang="en-US" sz="2700" dirty="0"/>
              <a:t>以</a:t>
            </a:r>
            <a:r>
              <a:rPr lang="en-US" altLang="zh-TW" sz="2700" dirty="0"/>
              <a:t>Java</a:t>
            </a:r>
            <a:r>
              <a:rPr lang="zh-TW" altLang="en-US" sz="2700" dirty="0" smtClean="0"/>
              <a:t>編寫。</a:t>
            </a:r>
            <a:endParaRPr lang="en-US" altLang="zh-TW" sz="2700" dirty="0" smtClean="0"/>
          </a:p>
          <a:p>
            <a:pPr marL="0" indent="0">
              <a:buNone/>
            </a:pPr>
            <a:endParaRPr lang="zh-TW" altLang="en-US" sz="2700" dirty="0"/>
          </a:p>
          <a:p>
            <a:pPr marL="0" indent="0">
              <a:buNone/>
            </a:pPr>
            <a:r>
              <a:rPr lang="en-US" altLang="zh-TW" sz="2700" b="1" dirty="0" smtClean="0"/>
              <a:t>(2.)</a:t>
            </a:r>
            <a:r>
              <a:rPr lang="zh-TW" altLang="en-US" sz="2700" b="1" dirty="0" smtClean="0"/>
              <a:t>功能</a:t>
            </a:r>
            <a:r>
              <a:rPr lang="zh-TW" altLang="en-US" sz="2700" b="1" dirty="0"/>
              <a:t>完整及強大</a:t>
            </a:r>
            <a:r>
              <a:rPr lang="zh-TW" altLang="en-US" sz="2700" b="1" dirty="0" smtClean="0"/>
              <a:t>：</a:t>
            </a:r>
            <a:endParaRPr lang="en-US" altLang="zh-TW" sz="2700" b="1" dirty="0" smtClean="0"/>
          </a:p>
          <a:p>
            <a:pPr marL="0" indent="0">
              <a:buNone/>
            </a:pPr>
            <a:r>
              <a:rPr lang="en-US" altLang="zh-TW" sz="2700" dirty="0"/>
              <a:t> </a:t>
            </a:r>
            <a:r>
              <a:rPr lang="en-US" altLang="zh-TW" sz="2700" dirty="0" smtClean="0"/>
              <a:t>      </a:t>
            </a:r>
            <a:r>
              <a:rPr lang="zh-TW" altLang="en-US" sz="2700" dirty="0" smtClean="0"/>
              <a:t>複雜</a:t>
            </a:r>
            <a:r>
              <a:rPr lang="zh-TW" altLang="en-US" sz="2700" dirty="0"/>
              <a:t>報表、固定報表、子母報表、交叉報表的支援，圖形的</a:t>
            </a:r>
            <a:r>
              <a:rPr lang="zh-TW" altLang="en-US" sz="2700" dirty="0" smtClean="0"/>
              <a:t>嵌入</a:t>
            </a:r>
            <a:r>
              <a:rPr lang="zh-TW" altLang="en-US" sz="2700" dirty="0"/>
              <a:t>。</a:t>
            </a:r>
            <a:endParaRPr lang="en-US" altLang="zh-TW" sz="2700" dirty="0" smtClean="0"/>
          </a:p>
          <a:p>
            <a:pPr marL="0" indent="0">
              <a:buNone/>
            </a:pPr>
            <a:endParaRPr lang="zh-TW" altLang="en-US" sz="2700" dirty="0"/>
          </a:p>
          <a:p>
            <a:pPr marL="0" indent="0">
              <a:buNone/>
            </a:pPr>
            <a:r>
              <a:rPr lang="en-US" altLang="zh-TW" sz="2700" b="1" dirty="0" smtClean="0"/>
              <a:t>(3.)</a:t>
            </a:r>
            <a:r>
              <a:rPr lang="zh-TW" altLang="en-US" sz="2700" b="1" dirty="0" smtClean="0"/>
              <a:t>具有</a:t>
            </a:r>
            <a:r>
              <a:rPr lang="zh-TW" altLang="en-US" sz="2700" b="1" dirty="0"/>
              <a:t>展示豐富頁面內容的</a:t>
            </a:r>
            <a:r>
              <a:rPr lang="zh-TW" altLang="en-US" sz="2700" b="1" dirty="0" smtClean="0"/>
              <a:t>能力</a:t>
            </a:r>
            <a:r>
              <a:rPr lang="en-US" altLang="zh-TW" sz="2700" b="1" dirty="0" smtClean="0"/>
              <a:t>:</a:t>
            </a:r>
          </a:p>
          <a:p>
            <a:pPr marL="0" indent="0">
              <a:buNone/>
            </a:pPr>
            <a:r>
              <a:rPr lang="en-US" altLang="zh-TW" sz="2700" dirty="0"/>
              <a:t> </a:t>
            </a:r>
            <a:r>
              <a:rPr lang="en-US" altLang="zh-TW" sz="2700" dirty="0" smtClean="0"/>
              <a:t>      </a:t>
            </a:r>
            <a:r>
              <a:rPr lang="zh-TW" altLang="en-US" sz="2700" dirty="0" smtClean="0"/>
              <a:t>轉換成 </a:t>
            </a:r>
            <a:r>
              <a:rPr lang="en-US" altLang="zh-TW" sz="2700" dirty="0"/>
              <a:t>PDF</a:t>
            </a:r>
            <a:r>
              <a:rPr lang="zh-TW" altLang="en-US" sz="2700" dirty="0"/>
              <a:t>、</a:t>
            </a:r>
            <a:r>
              <a:rPr lang="en-US" altLang="zh-TW" sz="2700" dirty="0"/>
              <a:t>XLS</a:t>
            </a:r>
            <a:r>
              <a:rPr lang="zh-TW" altLang="en-US" sz="2700" dirty="0"/>
              <a:t>、</a:t>
            </a:r>
            <a:r>
              <a:rPr lang="en-US" altLang="zh-TW" sz="2700" dirty="0"/>
              <a:t>HTML</a:t>
            </a:r>
            <a:r>
              <a:rPr lang="zh-TW" altLang="en-US" sz="2700" dirty="0"/>
              <a:t>、</a:t>
            </a:r>
            <a:r>
              <a:rPr lang="en-US" altLang="zh-TW" sz="2700" dirty="0"/>
              <a:t>RTF</a:t>
            </a:r>
            <a:r>
              <a:rPr lang="zh-TW" altLang="en-US" sz="2700" dirty="0"/>
              <a:t>、</a:t>
            </a:r>
            <a:r>
              <a:rPr lang="en-US" altLang="zh-TW" sz="2700" dirty="0"/>
              <a:t>XML</a:t>
            </a:r>
            <a:r>
              <a:rPr lang="zh-TW" altLang="en-US" sz="2700" dirty="0"/>
              <a:t>、</a:t>
            </a:r>
            <a:r>
              <a:rPr lang="en-US" altLang="zh-TW" sz="2700" dirty="0"/>
              <a:t>MS WORD</a:t>
            </a:r>
            <a:r>
              <a:rPr lang="zh-TW" altLang="en-US" sz="2700" dirty="0"/>
              <a:t>、</a:t>
            </a:r>
            <a:r>
              <a:rPr lang="en-US" altLang="zh-TW" sz="2700" dirty="0"/>
              <a:t>CSV </a:t>
            </a:r>
            <a:r>
              <a:rPr lang="zh-TW" altLang="en-US" sz="2700" dirty="0"/>
              <a:t>等多</a:t>
            </a:r>
            <a:r>
              <a:rPr lang="zh-TW" altLang="en-US" sz="2700" dirty="0" smtClean="0"/>
              <a:t>種</a:t>
            </a:r>
            <a:r>
              <a:rPr lang="en-US" altLang="zh-TW" sz="2700" dirty="0" smtClean="0"/>
              <a:t>. </a:t>
            </a:r>
          </a:p>
          <a:p>
            <a:pPr marL="0" indent="0">
              <a:buNone/>
            </a:pPr>
            <a:r>
              <a:rPr lang="en-US" altLang="zh-TW" sz="2700" dirty="0"/>
              <a:t> </a:t>
            </a:r>
            <a:r>
              <a:rPr lang="en-US" altLang="zh-TW" sz="2700" dirty="0" smtClean="0"/>
              <a:t>      </a:t>
            </a:r>
            <a:r>
              <a:rPr lang="zh-TW" altLang="en-US" sz="2700" dirty="0" smtClean="0"/>
              <a:t>格式。</a:t>
            </a:r>
            <a:r>
              <a:rPr lang="en-US" altLang="zh-TW" sz="2500" dirty="0"/>
              <a:t/>
            </a:r>
            <a:br>
              <a:rPr lang="en-US" altLang="zh-TW" sz="2500" dirty="0"/>
            </a:br>
            <a:r>
              <a:rPr lang="zh-TW" altLang="en-US" dirty="0"/>
              <a:t/>
            </a:r>
            <a:br>
              <a:rPr lang="zh-TW" altLang="en-US" dirty="0"/>
            </a:b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988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847" y="345484"/>
            <a:ext cx="10058400" cy="1609344"/>
          </a:xfrm>
        </p:spPr>
        <p:txBody>
          <a:bodyPr/>
          <a:lstStyle/>
          <a:p>
            <a:r>
              <a:rPr lang="fr-FR" altLang="zh-TW" dirty="0" err="1" smtClean="0"/>
              <a:t>JasperReports</a:t>
            </a:r>
            <a:r>
              <a:rPr lang="zh-TW" altLang="en-US" dirty="0" smtClean="0"/>
              <a:t>生命週期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77"/>
          <a:stretch/>
        </p:blipFill>
        <p:spPr>
          <a:xfrm>
            <a:off x="490891" y="1517507"/>
            <a:ext cx="11216313" cy="2756318"/>
          </a:xfrm>
        </p:spPr>
      </p:pic>
      <p:sp>
        <p:nvSpPr>
          <p:cNvPr id="5" name="矩形 4"/>
          <p:cNvSpPr/>
          <p:nvPr/>
        </p:nvSpPr>
        <p:spPr>
          <a:xfrm>
            <a:off x="144594" y="4055164"/>
            <a:ext cx="11942183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500" dirty="0" smtClean="0">
                <a:solidFill>
                  <a:srgbClr val="000000"/>
                </a:solidFill>
                <a:latin typeface="Open Sans" charset="0"/>
              </a:rPr>
              <a:t>最重要的兩個類別：</a:t>
            </a:r>
            <a:endParaRPr lang="nb-NO" altLang="zh-TW" sz="2500" dirty="0">
              <a:solidFill>
                <a:srgbClr val="000000"/>
              </a:solidFill>
              <a:latin typeface="Open Sans" charset="0"/>
            </a:endParaRPr>
          </a:p>
          <a:p>
            <a:r>
              <a:rPr lang="zh-TW" altLang="en-US" sz="2500" dirty="0" smtClean="0">
                <a:solidFill>
                  <a:srgbClr val="000000"/>
                </a:solidFill>
                <a:latin typeface="Open Sans" charset="0"/>
              </a:rPr>
              <a:t>＊</a:t>
            </a:r>
            <a:r>
              <a:rPr lang="nb-NO" altLang="zh-TW" sz="2500" b="1" dirty="0" err="1" smtClean="0">
                <a:solidFill>
                  <a:srgbClr val="FF0000"/>
                </a:solidFill>
                <a:latin typeface="Open Sans" charset="0"/>
              </a:rPr>
              <a:t>net.sf.jasperreports.engine.design.JasperDesign</a:t>
            </a:r>
            <a:r>
              <a:rPr lang="zh-TW" altLang="en-US" sz="2500" dirty="0" smtClean="0">
                <a:solidFill>
                  <a:srgbClr val="000000"/>
                </a:solidFill>
                <a:latin typeface="Open Sans" charset="0"/>
              </a:rPr>
              <a:t> 報表產生的原始類別</a:t>
            </a:r>
            <a:r>
              <a:rPr lang="nb-NO" altLang="zh-TW" sz="2500" dirty="0"/>
              <a:t/>
            </a:r>
            <a:br>
              <a:rPr lang="nb-NO" altLang="zh-TW" sz="2500" dirty="0"/>
            </a:br>
            <a:r>
              <a:rPr lang="zh-TW" altLang="en-US" sz="2500" dirty="0" smtClean="0"/>
              <a:t>＊</a:t>
            </a:r>
            <a:r>
              <a:rPr lang="nb-NO" altLang="zh-TW" sz="2500" b="1" dirty="0" err="1" smtClean="0">
                <a:solidFill>
                  <a:srgbClr val="FF0000"/>
                </a:solidFill>
              </a:rPr>
              <a:t>net.sf.jasperreports.engine.design.JasperReport</a:t>
            </a:r>
            <a:r>
              <a:rPr lang="zh-TW" altLang="en-US" sz="2500" dirty="0" smtClean="0">
                <a:solidFill>
                  <a:srgbClr val="FF0000"/>
                </a:solidFill>
              </a:rPr>
              <a:t> </a:t>
            </a:r>
            <a:r>
              <a:rPr lang="zh-TW" altLang="en-US" sz="2500" dirty="0" smtClean="0"/>
              <a:t>報表編譯後被實體化</a:t>
            </a:r>
          </a:p>
          <a:p>
            <a:endParaRPr lang="zh-TW" altLang="en-US" sz="2500" dirty="0"/>
          </a:p>
          <a:p>
            <a:r>
              <a:rPr lang="en-US" altLang="zh-TW" sz="2500" dirty="0"/>
              <a:t>API</a:t>
            </a:r>
            <a:r>
              <a:rPr lang="zh-TW" altLang="en-US" sz="2500" dirty="0"/>
              <a:t>參考</a:t>
            </a:r>
            <a:r>
              <a:rPr lang="zh-TW" altLang="en-US" sz="2500" dirty="0" smtClean="0"/>
              <a:t>：</a:t>
            </a:r>
            <a:r>
              <a:rPr lang="en-US" altLang="zh-TW" sz="2500" dirty="0" smtClean="0"/>
              <a:t>http</a:t>
            </a:r>
            <a:r>
              <a:rPr lang="en-US" altLang="zh-TW" sz="2500" dirty="0"/>
              <a:t>://</a:t>
            </a:r>
            <a:r>
              <a:rPr lang="en-US" altLang="zh-TW" sz="2500" dirty="0" err="1"/>
              <a:t>jasperreports.sourceforge.net</a:t>
            </a:r>
            <a:r>
              <a:rPr lang="en-US" altLang="zh-TW" sz="2500" dirty="0"/>
              <a:t>/</a:t>
            </a:r>
            <a:r>
              <a:rPr lang="en-US" altLang="zh-TW" sz="2500" dirty="0" err="1"/>
              <a:t>api</a:t>
            </a:r>
            <a:r>
              <a:rPr lang="en-US" altLang="zh-TW" sz="2500" dirty="0"/>
              <a:t>/</a:t>
            </a:r>
            <a:endParaRPr lang="zh-TW" altLang="en-US" sz="2500" dirty="0"/>
          </a:p>
          <a:p>
            <a:r>
              <a:rPr lang="zh-TW" altLang="en-US" sz="2500" i="1" dirty="0" smtClean="0"/>
              <a:t>若使用</a:t>
            </a:r>
            <a:r>
              <a:rPr lang="en-US" altLang="zh-TW" sz="2500" i="1" dirty="0" err="1" smtClean="0"/>
              <a:t>ireport</a:t>
            </a:r>
            <a:r>
              <a:rPr lang="zh-TW" altLang="en-US" sz="2500" i="1" dirty="0" smtClean="0"/>
              <a:t>可編譯成</a:t>
            </a:r>
            <a:r>
              <a:rPr lang="en-US" altLang="zh-TW" sz="2500" i="1" dirty="0" smtClean="0"/>
              <a:t>jasper</a:t>
            </a:r>
            <a:r>
              <a:rPr lang="zh-TW" altLang="en-US" sz="2500" i="1" dirty="0" smtClean="0"/>
              <a:t>檔，程式只需產生</a:t>
            </a:r>
            <a:r>
              <a:rPr lang="en-US" altLang="zh-TW" sz="2500" i="1" dirty="0" err="1" smtClean="0"/>
              <a:t>JasperPrint</a:t>
            </a:r>
            <a:r>
              <a:rPr lang="zh-TW" altLang="en-US" sz="2500" i="1" dirty="0" smtClean="0"/>
              <a:t>物件再匯出文件</a:t>
            </a:r>
          </a:p>
          <a:p>
            <a:r>
              <a:rPr lang="en-US" altLang="zh-TW" sz="2500" i="1" dirty="0" smtClean="0"/>
              <a:t>(p.21~22)</a:t>
            </a:r>
            <a:endParaRPr lang="zh-TW" altLang="en-US" sz="2500" i="1" dirty="0"/>
          </a:p>
          <a:p>
            <a:r>
              <a:rPr lang="nb-NO" altLang="zh-TW" sz="2500" dirty="0"/>
              <a:t/>
            </a:r>
            <a:br>
              <a:rPr lang="nb-NO" altLang="zh-TW" sz="2500" dirty="0"/>
            </a:br>
            <a:endParaRPr lang="zh-TW" altLang="en-US" sz="25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845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7" y="1593250"/>
            <a:ext cx="7537763" cy="3575098"/>
          </a:xfrm>
        </p:spPr>
      </p:pic>
      <p:sp>
        <p:nvSpPr>
          <p:cNvPr id="5" name="矩形 4"/>
          <p:cNvSpPr/>
          <p:nvPr/>
        </p:nvSpPr>
        <p:spPr>
          <a:xfrm>
            <a:off x="1069846" y="5489389"/>
            <a:ext cx="914757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500" dirty="0" smtClean="0">
                <a:solidFill>
                  <a:srgbClr val="333333"/>
                </a:solidFill>
                <a:latin typeface="Microsoft YaHei" charset="0"/>
              </a:rPr>
              <a:t>報表生命週期可分三個階段：設計（</a:t>
            </a:r>
            <a:r>
              <a:rPr lang="en-US" altLang="zh-TW" sz="2500" dirty="0">
                <a:solidFill>
                  <a:srgbClr val="333333"/>
                </a:solidFill>
                <a:latin typeface="Microsoft YaHei" charset="0"/>
              </a:rPr>
              <a:t>Design</a:t>
            </a:r>
            <a:r>
              <a:rPr lang="zh-TW" altLang="en-US" sz="2500" dirty="0" smtClean="0">
                <a:solidFill>
                  <a:srgbClr val="333333"/>
                </a:solidFill>
                <a:latin typeface="Microsoft YaHei" charset="0"/>
              </a:rPr>
              <a:t>）階段、執行（</a:t>
            </a:r>
            <a:r>
              <a:rPr lang="en-US" altLang="zh-TW" sz="2500" dirty="0">
                <a:solidFill>
                  <a:srgbClr val="333333"/>
                </a:solidFill>
                <a:latin typeface="Microsoft YaHei" charset="0"/>
              </a:rPr>
              <a:t>Execution</a:t>
            </a:r>
            <a:r>
              <a:rPr lang="zh-TW" altLang="en-US" sz="2500" dirty="0" smtClean="0">
                <a:solidFill>
                  <a:srgbClr val="333333"/>
                </a:solidFill>
                <a:latin typeface="Microsoft YaHei" charset="0"/>
              </a:rPr>
              <a:t>）階段以及輸出（</a:t>
            </a:r>
            <a:r>
              <a:rPr lang="en-US" altLang="zh-TW" sz="2500" dirty="0">
                <a:solidFill>
                  <a:srgbClr val="333333"/>
                </a:solidFill>
                <a:latin typeface="Microsoft YaHei" charset="0"/>
              </a:rPr>
              <a:t>Export</a:t>
            </a:r>
            <a:r>
              <a:rPr lang="zh-TW" altLang="en-US" sz="2500" dirty="0" smtClean="0">
                <a:solidFill>
                  <a:srgbClr val="333333"/>
                </a:solidFill>
                <a:latin typeface="Microsoft YaHei" charset="0"/>
              </a:rPr>
              <a:t>）階段</a:t>
            </a:r>
            <a:endParaRPr lang="zh-TW" altLang="en-US" sz="2500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1069847" y="206336"/>
            <a:ext cx="10058400" cy="1609344"/>
          </a:xfrm>
        </p:spPr>
        <p:txBody>
          <a:bodyPr/>
          <a:lstStyle/>
          <a:p>
            <a:r>
              <a:rPr lang="fr-FR" altLang="zh-TW" dirty="0" err="1" smtClean="0"/>
              <a:t>JasperReports</a:t>
            </a:r>
            <a:r>
              <a:rPr lang="zh-TW" altLang="en-US" dirty="0" smtClean="0"/>
              <a:t>生命週期</a:t>
            </a:r>
            <a:endParaRPr kumimoji="1"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6</a:t>
            </a:fld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984974" y="1571377"/>
            <a:ext cx="24847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500" dirty="0" smtClean="0"/>
              <a:t>左圖為使用</a:t>
            </a:r>
            <a:r>
              <a:rPr lang="en-US" altLang="zh-TW" sz="2500" dirty="0" smtClean="0"/>
              <a:t>IDE</a:t>
            </a:r>
            <a:r>
              <a:rPr lang="zh-TW" altLang="en-US" sz="2500" dirty="0" smtClean="0"/>
              <a:t>的部分。</a:t>
            </a:r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91949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zh-TW" dirty="0" err="1"/>
              <a:t>JasperReports</a:t>
            </a:r>
            <a:r>
              <a:rPr lang="zh-TW" altLang="en-US" dirty="0"/>
              <a:t>生命週期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069848" y="2121407"/>
            <a:ext cx="10058400" cy="4378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500" b="1" dirty="0" smtClean="0">
                <a:solidFill>
                  <a:srgbClr val="FF0000"/>
                </a:solidFill>
              </a:rPr>
              <a:t>1.</a:t>
            </a:r>
            <a:r>
              <a:rPr lang="zh-TW" altLang="en-US" sz="2500" b="1" dirty="0">
                <a:solidFill>
                  <a:srgbClr val="FF0000"/>
                </a:solidFill>
                <a:latin typeface="Microsoft YaHei" charset="0"/>
              </a:rPr>
              <a:t>設計（</a:t>
            </a:r>
            <a:r>
              <a:rPr lang="en-US" altLang="zh-TW" sz="2500" b="1" dirty="0">
                <a:solidFill>
                  <a:srgbClr val="FF0000"/>
                </a:solidFill>
                <a:latin typeface="Microsoft YaHei" charset="0"/>
              </a:rPr>
              <a:t>Design</a:t>
            </a:r>
            <a:r>
              <a:rPr lang="zh-TW" altLang="en-US" sz="2500" b="1" dirty="0">
                <a:solidFill>
                  <a:srgbClr val="FF0000"/>
                </a:solidFill>
                <a:latin typeface="Microsoft YaHei" charset="0"/>
              </a:rPr>
              <a:t>）</a:t>
            </a:r>
            <a:r>
              <a:rPr lang="zh-TW" altLang="en-US" sz="2500" b="1" dirty="0" smtClean="0">
                <a:solidFill>
                  <a:srgbClr val="FF0000"/>
                </a:solidFill>
                <a:latin typeface="Microsoft YaHei" charset="0"/>
              </a:rPr>
              <a:t>階段：</a:t>
            </a:r>
            <a:r>
              <a:rPr lang="zh-TW" altLang="en-US" sz="2500" dirty="0" smtClean="0"/>
              <a:t>建立</a:t>
            </a:r>
            <a:r>
              <a:rPr lang="zh-TW" altLang="en-US" sz="2500" dirty="0"/>
              <a:t>報表</a:t>
            </a:r>
            <a:r>
              <a:rPr lang="zh-TW" altLang="en-US" sz="2500" dirty="0" smtClean="0"/>
              <a:t>模版，</a:t>
            </a:r>
            <a:r>
              <a:rPr lang="en-US" altLang="zh-TW" sz="2500" dirty="0" err="1" smtClean="0"/>
              <a:t>JasperDesign</a:t>
            </a:r>
            <a:r>
              <a:rPr lang="zh-TW" altLang="en-US" sz="2500" dirty="0" smtClean="0"/>
              <a:t>物件或</a:t>
            </a:r>
            <a:r>
              <a:rPr lang="en-US" altLang="zh-TW" sz="2500" dirty="0" err="1"/>
              <a:t>jrxml</a:t>
            </a:r>
            <a:r>
              <a:rPr lang="zh-TW" altLang="en-US" sz="2500" dirty="0"/>
              <a:t>檔案</a:t>
            </a:r>
            <a:r>
              <a:rPr lang="zh-TW" altLang="en-US" sz="2500" dirty="0" smtClean="0"/>
              <a:t>文件</a:t>
            </a:r>
            <a:r>
              <a:rPr lang="en-US" altLang="zh-TW" sz="2500" dirty="0" smtClean="0"/>
              <a:t>(</a:t>
            </a:r>
            <a:r>
              <a:rPr lang="zh-TW" altLang="en-US" sz="2500" dirty="0"/>
              <a:t>可視化編輯的</a:t>
            </a:r>
            <a:r>
              <a:rPr lang="en-US" altLang="zh-TW" sz="2500" dirty="0"/>
              <a:t>xml</a:t>
            </a:r>
            <a:r>
              <a:rPr lang="zh-TW" altLang="en-US" sz="2500" dirty="0"/>
              <a:t>文件</a:t>
            </a:r>
            <a:r>
              <a:rPr lang="en-US" altLang="zh-TW" sz="2500" dirty="0" smtClean="0"/>
              <a:t>)</a:t>
            </a:r>
          </a:p>
          <a:p>
            <a:pPr marL="0" indent="0">
              <a:buNone/>
            </a:pPr>
            <a:r>
              <a:rPr kumimoji="1" lang="en-US" altLang="zh-TW" sz="2500" b="1" dirty="0" smtClean="0">
                <a:solidFill>
                  <a:srgbClr val="FF0000"/>
                </a:solidFill>
              </a:rPr>
              <a:t>2.</a:t>
            </a:r>
            <a:r>
              <a:rPr lang="zh-TW" altLang="en-US" sz="2500" b="1" dirty="0">
                <a:solidFill>
                  <a:srgbClr val="FF0000"/>
                </a:solidFill>
                <a:latin typeface="Microsoft YaHei" charset="0"/>
              </a:rPr>
              <a:t>執行（</a:t>
            </a:r>
            <a:r>
              <a:rPr lang="en-US" altLang="zh-TW" sz="2500" b="1" dirty="0">
                <a:solidFill>
                  <a:srgbClr val="FF0000"/>
                </a:solidFill>
                <a:latin typeface="Microsoft YaHei" charset="0"/>
              </a:rPr>
              <a:t>Execution</a:t>
            </a:r>
            <a:r>
              <a:rPr lang="zh-TW" altLang="en-US" sz="2500" b="1" dirty="0">
                <a:solidFill>
                  <a:srgbClr val="FF0000"/>
                </a:solidFill>
                <a:latin typeface="Microsoft YaHei" charset="0"/>
              </a:rPr>
              <a:t>）</a:t>
            </a:r>
            <a:r>
              <a:rPr lang="zh-TW" altLang="en-US" sz="2500" b="1" dirty="0" smtClean="0">
                <a:solidFill>
                  <a:srgbClr val="FF0000"/>
                </a:solidFill>
                <a:latin typeface="Microsoft YaHei" charset="0"/>
              </a:rPr>
              <a:t>階段：</a:t>
            </a:r>
            <a:r>
              <a:rPr lang="en-US" altLang="zh-TW" sz="2500" dirty="0" err="1" smtClean="0"/>
              <a:t>JasperDesign</a:t>
            </a:r>
            <a:r>
              <a:rPr lang="zh-TW" altLang="en-US" sz="2500" dirty="0"/>
              <a:t>物件編譯成</a:t>
            </a:r>
            <a:r>
              <a:rPr lang="en-US" altLang="zh-TW" sz="2500" dirty="0" err="1"/>
              <a:t>JasperReport</a:t>
            </a:r>
            <a:r>
              <a:rPr lang="zh-TW" altLang="en-US" sz="2500" dirty="0" smtClean="0"/>
              <a:t>物件或</a:t>
            </a:r>
            <a:r>
              <a:rPr lang="zh-TW" altLang="en-US" sz="2500" dirty="0"/>
              <a:t>將</a:t>
            </a:r>
            <a:r>
              <a:rPr lang="en-US" altLang="zh-TW" sz="2500" dirty="0" err="1"/>
              <a:t>jrxml</a:t>
            </a:r>
            <a:r>
              <a:rPr lang="zh-TW" altLang="en-US" sz="2500" dirty="0"/>
              <a:t>文件透過設計工具直接編譯 產生一個</a:t>
            </a:r>
            <a:r>
              <a:rPr lang="en-US" altLang="zh-TW" sz="2500" dirty="0"/>
              <a:t>.jasper</a:t>
            </a:r>
            <a:r>
              <a:rPr lang="zh-TW" altLang="en-US" sz="2500" dirty="0"/>
              <a:t>的模版文件</a:t>
            </a:r>
            <a:endParaRPr lang="zh-TW" altLang="en-US" sz="2500" dirty="0" smtClean="0"/>
          </a:p>
          <a:p>
            <a:pPr marL="0" indent="0">
              <a:buNone/>
            </a:pPr>
            <a:r>
              <a:rPr kumimoji="1" lang="en-US" altLang="zh-TW" sz="2500" b="1" dirty="0" smtClean="0">
                <a:solidFill>
                  <a:srgbClr val="FF0000"/>
                </a:solidFill>
              </a:rPr>
              <a:t>3.</a:t>
            </a:r>
            <a:r>
              <a:rPr lang="zh-TW" altLang="en-US" sz="2500" b="1" dirty="0">
                <a:solidFill>
                  <a:srgbClr val="FF0000"/>
                </a:solidFill>
                <a:latin typeface="Microsoft YaHei" charset="0"/>
              </a:rPr>
              <a:t>輸出（</a:t>
            </a:r>
            <a:r>
              <a:rPr lang="en-US" altLang="zh-TW" sz="2500" b="1" dirty="0">
                <a:solidFill>
                  <a:srgbClr val="FF0000"/>
                </a:solidFill>
                <a:latin typeface="Microsoft YaHei" charset="0"/>
              </a:rPr>
              <a:t>Export</a:t>
            </a:r>
            <a:r>
              <a:rPr lang="zh-TW" altLang="en-US" sz="2500" b="1" dirty="0">
                <a:solidFill>
                  <a:srgbClr val="FF0000"/>
                </a:solidFill>
                <a:latin typeface="Microsoft YaHei" charset="0"/>
              </a:rPr>
              <a:t>）</a:t>
            </a:r>
            <a:r>
              <a:rPr lang="zh-TW" altLang="en-US" sz="2500" b="1" dirty="0" smtClean="0">
                <a:solidFill>
                  <a:srgbClr val="FF0000"/>
                </a:solidFill>
                <a:latin typeface="Microsoft YaHei" charset="0"/>
              </a:rPr>
              <a:t>階段：</a:t>
            </a:r>
            <a:endParaRPr lang="zh-TW" altLang="en-US" sz="2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2500" dirty="0" smtClean="0"/>
              <a:t> </a:t>
            </a:r>
            <a:r>
              <a:rPr lang="en-US" altLang="zh-TW" sz="2500" dirty="0" err="1"/>
              <a:t>JasperReport</a:t>
            </a:r>
            <a:r>
              <a:rPr lang="zh-TW" altLang="en-US" sz="2500" dirty="0"/>
              <a:t>物件或</a:t>
            </a:r>
            <a:r>
              <a:rPr lang="en-US" altLang="zh-TW" sz="2500" dirty="0"/>
              <a:t>.jasper </a:t>
            </a:r>
            <a:r>
              <a:rPr lang="zh-TW" altLang="en-US" sz="2500" dirty="0"/>
              <a:t>模板</a:t>
            </a:r>
            <a:r>
              <a:rPr lang="zh-TW" altLang="en-US" sz="2500" dirty="0" smtClean="0"/>
              <a:t>文件</a:t>
            </a:r>
            <a:r>
              <a:rPr lang="zh-TW" altLang="da-DK" sz="2500" dirty="0"/>
              <a:t>作為</a:t>
            </a:r>
            <a:r>
              <a:rPr lang="da-DK" altLang="zh-TW" sz="2500" dirty="0" err="1"/>
              <a:t>JasperFillManager</a:t>
            </a:r>
            <a:r>
              <a:rPr lang="zh-TW" altLang="da-DK" sz="2500" dirty="0"/>
              <a:t>類別中的方法的</a:t>
            </a:r>
            <a:r>
              <a:rPr lang="zh-TW" altLang="da-DK" sz="2500" dirty="0" smtClean="0"/>
              <a:t>輸入值</a:t>
            </a:r>
            <a:r>
              <a:rPr lang="zh-TW" altLang="en-US" sz="2500" dirty="0"/>
              <a:t>，提供給報表填入數據產生</a:t>
            </a:r>
            <a:r>
              <a:rPr lang="en-US" altLang="zh-TW" sz="2500" dirty="0" err="1"/>
              <a:t>JasperPrint</a:t>
            </a:r>
            <a:r>
              <a:rPr lang="zh-TW" altLang="en-US" sz="2500" dirty="0"/>
              <a:t>物件，隨後可以通過</a:t>
            </a:r>
            <a:r>
              <a:rPr lang="en-US" altLang="zh-TW" sz="2500" dirty="0" err="1"/>
              <a:t>JasperPrintManager</a:t>
            </a:r>
            <a:r>
              <a:rPr lang="zh-TW" altLang="en-US" sz="2500" dirty="0"/>
              <a:t>類別中的 方法將報表顯示在螢幕上或由印表機輸出，也可以使用</a:t>
            </a:r>
            <a:r>
              <a:rPr lang="en-US" altLang="zh-TW" sz="2500" dirty="0" err="1"/>
              <a:t>JasperExportManager</a:t>
            </a:r>
            <a:r>
              <a:rPr lang="zh-TW" altLang="en-US" sz="2500" dirty="0"/>
              <a:t>類別中的方 法匯出成</a:t>
            </a:r>
            <a:r>
              <a:rPr lang="en-US" altLang="zh-TW" sz="2500" dirty="0"/>
              <a:t>PDF</a:t>
            </a:r>
            <a:r>
              <a:rPr lang="zh-TW" altLang="en-US" sz="2500" dirty="0"/>
              <a:t>、</a:t>
            </a:r>
            <a:r>
              <a:rPr lang="en-US" altLang="zh-TW" sz="2500" dirty="0"/>
              <a:t>HTML</a:t>
            </a:r>
            <a:r>
              <a:rPr lang="zh-TW" altLang="en-US" sz="2500" dirty="0"/>
              <a:t>、</a:t>
            </a:r>
            <a:r>
              <a:rPr lang="en-US" altLang="zh-TW" sz="2500" dirty="0"/>
              <a:t>XML</a:t>
            </a:r>
            <a:r>
              <a:rPr lang="zh-TW" altLang="en-US" sz="2500" dirty="0"/>
              <a:t>等格式的文件。</a:t>
            </a:r>
            <a:endParaRPr kumimoji="1" lang="zh-TW" altLang="en-US" sz="25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242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2283" y="292895"/>
            <a:ext cx="10058400" cy="1609344"/>
          </a:xfrm>
        </p:spPr>
        <p:txBody>
          <a:bodyPr/>
          <a:lstStyle/>
          <a:p>
            <a:r>
              <a:rPr kumimoji="1" lang="en-US" altLang="zh-TW" b="1" dirty="0" smtClean="0"/>
              <a:t>Library</a:t>
            </a:r>
            <a:endParaRPr kumimoji="1" lang="zh-TW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672283" y="1902239"/>
            <a:ext cx="10280639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 *</a:t>
            </a:r>
            <a:r>
              <a:rPr lang="zh-TW" altLang="en-US" sz="2800" b="1" dirty="0" smtClean="0"/>
              <a:t>安裝</a:t>
            </a:r>
            <a:r>
              <a:rPr lang="en-US" altLang="zh-TW" sz="2800" b="1" dirty="0" err="1" smtClean="0"/>
              <a:t>JasperReport</a:t>
            </a:r>
            <a:r>
              <a:rPr lang="zh-TW" altLang="en-US" sz="2800" b="1" dirty="0" smtClean="0"/>
              <a:t> </a:t>
            </a:r>
            <a:r>
              <a:rPr lang="en-US" altLang="zh-TW" sz="2800" b="1" dirty="0" smtClean="0"/>
              <a:t>Library(</a:t>
            </a:r>
            <a:r>
              <a:rPr lang="zh-TW" altLang="en-US" sz="2800" b="1" dirty="0" smtClean="0"/>
              <a:t>放在</a:t>
            </a:r>
            <a:r>
              <a:rPr lang="en-US" altLang="zh-TW" sz="2800" dirty="0" err="1" smtClean="0"/>
              <a:t>classpath</a:t>
            </a:r>
            <a:r>
              <a:rPr lang="zh-TW" altLang="en-US" sz="2800" dirty="0" smtClean="0"/>
              <a:t>路徑下</a:t>
            </a:r>
            <a:r>
              <a:rPr lang="en-US" altLang="zh-TW" sz="2800" b="1" dirty="0" smtClean="0"/>
              <a:t>)</a:t>
            </a:r>
            <a:endParaRPr lang="zh-TW" altLang="en-US" sz="2500" b="1" dirty="0" smtClean="0"/>
          </a:p>
          <a:p>
            <a:r>
              <a:rPr lang="en-US" altLang="zh-TW" sz="2500" dirty="0" smtClean="0"/>
              <a:t>https</a:t>
            </a:r>
            <a:r>
              <a:rPr lang="en-US" altLang="zh-TW" sz="2500" dirty="0"/>
              <a:t>://</a:t>
            </a:r>
            <a:r>
              <a:rPr lang="en-US" altLang="zh-TW" sz="2500" dirty="0" err="1"/>
              <a:t>sourceforge.net</a:t>
            </a:r>
            <a:r>
              <a:rPr lang="en-US" altLang="zh-TW" sz="2500" dirty="0"/>
              <a:t>/projects/</a:t>
            </a:r>
            <a:r>
              <a:rPr lang="en-US" altLang="zh-TW" sz="2500" dirty="0" err="1"/>
              <a:t>jasperreports</a:t>
            </a:r>
            <a:r>
              <a:rPr lang="en-US" altLang="zh-TW" sz="2500" dirty="0"/>
              <a:t>/files/</a:t>
            </a:r>
            <a:r>
              <a:rPr lang="en-US" altLang="zh-TW" sz="2500" dirty="0" err="1"/>
              <a:t>jasperreports</a:t>
            </a:r>
            <a:r>
              <a:rPr lang="en-US" altLang="zh-TW" sz="2500" dirty="0"/>
              <a:t>/</a:t>
            </a:r>
          </a:p>
          <a:p>
            <a:endParaRPr lang="zh-TW" altLang="en-US" sz="2500" dirty="0"/>
          </a:p>
          <a:p>
            <a:r>
              <a:rPr lang="en-US" altLang="zh-TW" sz="2400" dirty="0">
                <a:solidFill>
                  <a:srgbClr val="FF0000"/>
                </a:solidFill>
              </a:rPr>
              <a:t> * </a:t>
            </a:r>
            <a:r>
              <a:rPr lang="en-US" altLang="zh-TW" sz="2500" dirty="0" smtClean="0"/>
              <a:t>Maven</a:t>
            </a:r>
          </a:p>
          <a:p>
            <a:r>
              <a:rPr lang="en-US" altLang="zh-TW" sz="2500" dirty="0"/>
              <a:t>&lt;!-- https://</a:t>
            </a:r>
            <a:r>
              <a:rPr lang="en-US" altLang="zh-TW" sz="2500" dirty="0" err="1"/>
              <a:t>mvnrepository.com</a:t>
            </a:r>
            <a:r>
              <a:rPr lang="en-US" altLang="zh-TW" sz="2500" dirty="0"/>
              <a:t>/artifact/</a:t>
            </a:r>
            <a:r>
              <a:rPr lang="en-US" altLang="zh-TW" sz="2500" dirty="0" err="1"/>
              <a:t>net.sf.jasperreports</a:t>
            </a:r>
            <a:r>
              <a:rPr lang="en-US" altLang="zh-TW" sz="2500" dirty="0"/>
              <a:t>/</a:t>
            </a:r>
            <a:r>
              <a:rPr lang="en-US" altLang="zh-TW" sz="2500" dirty="0" err="1"/>
              <a:t>jasperreports</a:t>
            </a:r>
            <a:r>
              <a:rPr lang="en-US" altLang="zh-TW" sz="2500" dirty="0"/>
              <a:t> --&gt;&lt;dependency&gt;    &lt;</a:t>
            </a:r>
            <a:r>
              <a:rPr lang="en-US" altLang="zh-TW" sz="2500" dirty="0" err="1"/>
              <a:t>groupId</a:t>
            </a:r>
            <a:r>
              <a:rPr lang="en-US" altLang="zh-TW" sz="2500" dirty="0"/>
              <a:t>&gt;</a:t>
            </a:r>
            <a:r>
              <a:rPr lang="en-US" altLang="zh-TW" sz="2500" dirty="0" err="1"/>
              <a:t>net.sf.jasperreports</a:t>
            </a:r>
            <a:r>
              <a:rPr lang="en-US" altLang="zh-TW" sz="2500" dirty="0"/>
              <a:t>&lt;/</a:t>
            </a:r>
            <a:r>
              <a:rPr lang="en-US" altLang="zh-TW" sz="2500" dirty="0" err="1"/>
              <a:t>groupId</a:t>
            </a:r>
            <a:r>
              <a:rPr lang="en-US" altLang="zh-TW" sz="2500" dirty="0"/>
              <a:t>&gt;    &lt;</a:t>
            </a:r>
            <a:r>
              <a:rPr lang="en-US" altLang="zh-TW" sz="2500" dirty="0" err="1"/>
              <a:t>artifactId</a:t>
            </a:r>
            <a:r>
              <a:rPr lang="en-US" altLang="zh-TW" sz="2500" dirty="0"/>
              <a:t>&gt;</a:t>
            </a:r>
            <a:r>
              <a:rPr lang="en-US" altLang="zh-TW" sz="2500" dirty="0" err="1"/>
              <a:t>jasperreports</a:t>
            </a:r>
            <a:r>
              <a:rPr lang="en-US" altLang="zh-TW" sz="2500" dirty="0"/>
              <a:t>&lt;/</a:t>
            </a:r>
            <a:r>
              <a:rPr lang="en-US" altLang="zh-TW" sz="2500" dirty="0" err="1"/>
              <a:t>artifactId</a:t>
            </a:r>
            <a:r>
              <a:rPr lang="en-US" altLang="zh-TW" sz="2500" dirty="0"/>
              <a:t>&gt;    &lt;version&gt;6.1.0&lt;/version&gt;&lt;/dependency&gt;</a:t>
            </a:r>
          </a:p>
          <a:p>
            <a:endParaRPr lang="zh-TW" altLang="en-US" sz="2500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08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13793" y="2254648"/>
            <a:ext cx="10237304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0000" b="1" dirty="0" err="1" smtClean="0"/>
              <a:t>iReport</a:t>
            </a:r>
            <a:r>
              <a:rPr lang="zh-TW" altLang="en-US" sz="10000" b="1" dirty="0" smtClean="0"/>
              <a:t>開發工具</a:t>
            </a:r>
            <a:endParaRPr lang="zh-TW" altLang="en-US" sz="10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A4F8-7114-9A49-843C-E40EEA2BC921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665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刻字型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2641</TotalTime>
  <Words>1357</Words>
  <Application>Microsoft Macintosh PowerPoint</Application>
  <PresentationFormat>寬螢幕</PresentationFormat>
  <Paragraphs>208</Paragraphs>
  <Slides>31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43" baseType="lpstr">
      <vt:lpstr>Calibri</vt:lpstr>
      <vt:lpstr>Mangal</vt:lpstr>
      <vt:lpstr>Microsoft YaHei</vt:lpstr>
      <vt:lpstr>Open Sans</vt:lpstr>
      <vt:lpstr>Rockwell</vt:lpstr>
      <vt:lpstr>Rockwell Condensed</vt:lpstr>
      <vt:lpstr>Rockwell Extra Bold</vt:lpstr>
      <vt:lpstr>Wingdings</vt:lpstr>
      <vt:lpstr>微軟正黑體</vt:lpstr>
      <vt:lpstr>新細明體</vt:lpstr>
      <vt:lpstr>標楷體</vt:lpstr>
      <vt:lpstr>木刻字型</vt:lpstr>
      <vt:lpstr>JasperReports+iReport 在eclipse中的使用</vt:lpstr>
      <vt:lpstr>介紹</vt:lpstr>
      <vt:lpstr>PowerPoint 簡報</vt:lpstr>
      <vt:lpstr>JasperReports</vt:lpstr>
      <vt:lpstr>JasperReports生命週期</vt:lpstr>
      <vt:lpstr>JasperReports生命週期</vt:lpstr>
      <vt:lpstr>JasperReports生命週期</vt:lpstr>
      <vt:lpstr>Library</vt:lpstr>
      <vt:lpstr>PowerPoint 簡報</vt:lpstr>
      <vt:lpstr>ireport下載</vt:lpstr>
      <vt:lpstr>執行</vt:lpstr>
      <vt:lpstr>報表結構</vt:lpstr>
      <vt:lpstr>組成</vt:lpstr>
      <vt:lpstr>組成</vt:lpstr>
      <vt:lpstr>組成(自訂群組)</vt:lpstr>
      <vt:lpstr>組成(自訂群組)</vt:lpstr>
      <vt:lpstr>組成(自訂群組)</vt:lpstr>
      <vt:lpstr>元素</vt:lpstr>
      <vt:lpstr>元素(Text Field)</vt:lpstr>
      <vt:lpstr>元素(Text Field)</vt:lpstr>
      <vt:lpstr>元素(Text Field)</vt:lpstr>
      <vt:lpstr>元素(Text Field)</vt:lpstr>
      <vt:lpstr>元素(Text Field)</vt:lpstr>
      <vt:lpstr>元素(Text Field)</vt:lpstr>
      <vt:lpstr>元素(Text Field)</vt:lpstr>
      <vt:lpstr>元素(Text Field)</vt:lpstr>
      <vt:lpstr>元素(Text Field)</vt:lpstr>
      <vt:lpstr>元素(Subreport)</vt:lpstr>
      <vt:lpstr>元素(Subreport)</vt:lpstr>
      <vt:lpstr>屬性</vt:lpstr>
      <vt:lpstr>參考資料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Microsoft Office 使用者</cp:lastModifiedBy>
  <cp:revision>134</cp:revision>
  <dcterms:created xsi:type="dcterms:W3CDTF">2018-05-02T01:55:57Z</dcterms:created>
  <dcterms:modified xsi:type="dcterms:W3CDTF">2019-02-12T14:51:22Z</dcterms:modified>
</cp:coreProperties>
</file>